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media/image7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11" r:id="rId2"/>
    <p:sldId id="379" r:id="rId3"/>
    <p:sldId id="381" r:id="rId4"/>
    <p:sldId id="370" r:id="rId5"/>
    <p:sldId id="328" r:id="rId6"/>
    <p:sldId id="327" r:id="rId7"/>
    <p:sldId id="341" r:id="rId8"/>
    <p:sldId id="361" r:id="rId9"/>
    <p:sldId id="362" r:id="rId10"/>
    <p:sldId id="363" r:id="rId11"/>
    <p:sldId id="364" r:id="rId12"/>
    <p:sldId id="365" r:id="rId13"/>
    <p:sldId id="371" r:id="rId14"/>
    <p:sldId id="367" r:id="rId15"/>
    <p:sldId id="382" r:id="rId16"/>
    <p:sldId id="383" r:id="rId17"/>
    <p:sldId id="384" r:id="rId18"/>
    <p:sldId id="391" r:id="rId19"/>
    <p:sldId id="392" r:id="rId20"/>
    <p:sldId id="393" r:id="rId21"/>
    <p:sldId id="394" r:id="rId22"/>
    <p:sldId id="395" r:id="rId23"/>
    <p:sldId id="396" r:id="rId24"/>
    <p:sldId id="374" r:id="rId25"/>
    <p:sldId id="377" r:id="rId26"/>
    <p:sldId id="385" r:id="rId27"/>
    <p:sldId id="387" r:id="rId28"/>
    <p:sldId id="386" r:id="rId29"/>
    <p:sldId id="388" r:id="rId30"/>
    <p:sldId id="389" r:id="rId31"/>
    <p:sldId id="390" r:id="rId32"/>
  </p:sldIdLst>
  <p:sldSz cx="9144000" cy="51450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3" autoAdjust="0"/>
    <p:restoredTop sz="94541"/>
  </p:normalViewPr>
  <p:slideViewPr>
    <p:cSldViewPr>
      <p:cViewPr varScale="1">
        <p:scale>
          <a:sx n="144" d="100"/>
          <a:sy n="144" d="100"/>
        </p:scale>
        <p:origin x="492" y="114"/>
      </p:cViewPr>
      <p:guideLst>
        <p:guide orient="horz" pos="162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1" d="100"/>
        <a:sy n="121" d="100"/>
      </p:scale>
      <p:origin x="0" y="0"/>
    </p:cViewPr>
  </p:sorterViewPr>
  <p:notesViewPr>
    <p:cSldViewPr showGuides="1">
      <p:cViewPr varScale="1">
        <p:scale>
          <a:sx n="51" d="100"/>
          <a:sy n="51" d="100"/>
        </p:scale>
        <p:origin x="2624" y="3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6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B6AAD5-BB22-443A-B98E-11707CBE16C9}" type="doc">
      <dgm:prSet loTypeId="urn:microsoft.com/office/officeart/2005/8/layout/lProcess3" loCatId="process" qsTypeId="urn:microsoft.com/office/officeart/2005/8/quickstyle/simple1" qsCatId="simple" csTypeId="urn:microsoft.com/office/officeart/2005/8/colors/colorful1#6" csCatId="colorful" phldr="1"/>
      <dgm:spPr/>
      <dgm:t>
        <a:bodyPr/>
        <a:lstStyle/>
        <a:p>
          <a:endParaRPr lang="en-US"/>
        </a:p>
      </dgm:t>
    </dgm:pt>
    <dgm:pt modelId="{62F3A35F-EA2B-462C-89DA-224952DBD84B}">
      <dgm:prSet phldrT="[Text]" custT="1"/>
      <dgm:spPr>
        <a:solidFill>
          <a:schemeClr val="accent2"/>
        </a:solidFill>
        <a:ln>
          <a:noFill/>
        </a:ln>
      </dgm:spPr>
      <dgm:t>
        <a:bodyPr/>
        <a:lstStyle/>
        <a:p>
          <a:pPr algn="ctr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ctr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gm:t>
    </dgm:pt>
    <dgm:pt modelId="{68C8E73F-A05A-4DC8-914A-C484D8568F55}" type="parTrans" cxnId="{78D5CF50-3633-4A11-9FE0-D306D94A091D}">
      <dgm:prSet/>
      <dgm:spPr/>
      <dgm:t>
        <a:bodyPr/>
        <a:lstStyle/>
        <a:p>
          <a:endParaRPr lang="en-US" sz="950">
            <a:solidFill>
              <a:schemeClr val="bg1"/>
            </a:solidFill>
          </a:endParaRPr>
        </a:p>
      </dgm:t>
    </dgm:pt>
    <dgm:pt modelId="{12A631F8-73E8-4437-A632-1DA4C96C2081}" type="sibTrans" cxnId="{78D5CF50-3633-4A11-9FE0-D306D94A091D}">
      <dgm:prSet/>
      <dgm:spPr>
        <a:ln>
          <a:noFill/>
        </a:ln>
      </dgm:spPr>
      <dgm:t>
        <a:bodyPr/>
        <a:lstStyle/>
        <a:p>
          <a:endParaRPr lang="en-US" sz="950">
            <a:solidFill>
              <a:schemeClr val="bg1"/>
            </a:solidFill>
          </a:endParaRPr>
        </a:p>
      </dgm:t>
    </dgm:pt>
    <dgm:pt modelId="{37FDA6AE-027B-4120-90CE-09301A415796}">
      <dgm:prSet phldrT="[Text]" custT="1"/>
      <dgm:spPr>
        <a:solidFill>
          <a:schemeClr val="accent3"/>
        </a:solidFill>
        <a:ln>
          <a:noFill/>
        </a:ln>
      </dgm:spPr>
      <dgm:t>
        <a:bodyPr/>
        <a:lstStyle/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gm:t>
    </dgm:pt>
    <dgm:pt modelId="{F547554B-51EF-4D52-BD83-B530786A53F6}" type="parTrans" cxnId="{97371629-EAFB-49C5-8D4C-1C2CC8EF98DA}">
      <dgm:prSet/>
      <dgm:spPr/>
      <dgm:t>
        <a:bodyPr/>
        <a:lstStyle/>
        <a:p>
          <a:endParaRPr lang="en-US" sz="950">
            <a:solidFill>
              <a:schemeClr val="bg1"/>
            </a:solidFill>
          </a:endParaRPr>
        </a:p>
      </dgm:t>
    </dgm:pt>
    <dgm:pt modelId="{AACFA7FC-124D-47F0-AAB7-D837F03A13D6}" type="sibTrans" cxnId="{97371629-EAFB-49C5-8D4C-1C2CC8EF98DA}">
      <dgm:prSet/>
      <dgm:spPr>
        <a:ln>
          <a:noFill/>
        </a:ln>
      </dgm:spPr>
      <dgm:t>
        <a:bodyPr/>
        <a:lstStyle/>
        <a:p>
          <a:endParaRPr lang="en-US" sz="950">
            <a:solidFill>
              <a:schemeClr val="bg1"/>
            </a:solidFill>
          </a:endParaRPr>
        </a:p>
      </dgm:t>
    </dgm:pt>
    <dgm:pt modelId="{8C92A023-B595-4B7E-9FD1-86305B47363F}">
      <dgm:prSet phldrT="[Text]" custT="1"/>
      <dgm:spPr>
        <a:solidFill>
          <a:schemeClr val="accent4"/>
        </a:solidFill>
        <a:ln>
          <a:noFill/>
        </a:ln>
      </dgm:spPr>
      <dgm:t>
        <a:bodyPr/>
        <a:lstStyle/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gm:t>
    </dgm:pt>
    <dgm:pt modelId="{126030B6-AD92-4139-8AC7-ED96A61FFA13}" type="parTrans" cxnId="{6393EA77-6C35-4795-B9F8-BC384CEB01BB}">
      <dgm:prSet/>
      <dgm:spPr/>
      <dgm:t>
        <a:bodyPr/>
        <a:lstStyle/>
        <a:p>
          <a:endParaRPr lang="en-US" sz="950">
            <a:solidFill>
              <a:schemeClr val="bg1"/>
            </a:solidFill>
          </a:endParaRPr>
        </a:p>
      </dgm:t>
    </dgm:pt>
    <dgm:pt modelId="{45610BF7-B096-4636-A867-71803911F6BC}" type="sibTrans" cxnId="{6393EA77-6C35-4795-B9F8-BC384CEB01BB}">
      <dgm:prSet/>
      <dgm:spPr>
        <a:ln>
          <a:noFill/>
        </a:ln>
      </dgm:spPr>
      <dgm:t>
        <a:bodyPr/>
        <a:lstStyle/>
        <a:p>
          <a:endParaRPr lang="en-US" sz="950">
            <a:solidFill>
              <a:schemeClr val="bg1"/>
            </a:solidFill>
          </a:endParaRPr>
        </a:p>
      </dgm:t>
    </dgm:pt>
    <dgm:pt modelId="{839B389E-0F3A-4E44-B6E2-13F1399C142F}">
      <dgm:prSet phldrT="[Text]" custT="1"/>
      <dgm:spPr>
        <a:ln>
          <a:noFill/>
        </a:ln>
      </dgm:spPr>
      <dgm:t>
        <a:bodyPr/>
        <a:lstStyle/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algn="l">
            <a:lnSpc>
              <a:spcPct val="120000"/>
            </a:lnSpc>
          </a:pPr>
          <a:endParaRPr lang="en-US" sz="950" b="1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gm:t>
    </dgm:pt>
    <dgm:pt modelId="{9C2D419A-4208-435A-8DFE-59E57C79B927}" type="parTrans" cxnId="{E9F581C8-1891-4557-8FD4-140226A54CF9}">
      <dgm:prSet/>
      <dgm:spPr/>
      <dgm:t>
        <a:bodyPr/>
        <a:lstStyle/>
        <a:p>
          <a:endParaRPr lang="en-US" sz="950"/>
        </a:p>
      </dgm:t>
    </dgm:pt>
    <dgm:pt modelId="{8F45AFFE-9FF4-4A34-B11A-ED475E2D4999}" type="sibTrans" cxnId="{E9F581C8-1891-4557-8FD4-140226A54CF9}">
      <dgm:prSet/>
      <dgm:spPr/>
      <dgm:t>
        <a:bodyPr/>
        <a:lstStyle/>
        <a:p>
          <a:endParaRPr lang="en-US" sz="950"/>
        </a:p>
      </dgm:t>
    </dgm:pt>
    <dgm:pt modelId="{8CF3E522-5D57-4AC6-A114-9011ECADB126}" type="pres">
      <dgm:prSet presAssocID="{ABB6AAD5-BB22-443A-B98E-11707CBE16C9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D6096381-8E40-4A96-8F38-09C01A4CFDEC}" type="pres">
      <dgm:prSet presAssocID="{62F3A35F-EA2B-462C-89DA-224952DBD84B}" presName="horFlow" presStyleCnt="0"/>
      <dgm:spPr/>
    </dgm:pt>
    <dgm:pt modelId="{C3C5C488-2D82-48FA-94E1-E6ED648AE07E}" type="pres">
      <dgm:prSet presAssocID="{62F3A35F-EA2B-462C-89DA-224952DBD84B}" presName="bigChev" presStyleLbl="node1" presStyleIdx="0" presStyleCnt="4" custScaleX="143820" custLinFactY="-32115" custLinFactNeighborX="39999" custLinFactNeighborY="-100000"/>
      <dgm:spPr>
        <a:prstGeom prst="flowChartDelay">
          <a:avLst/>
        </a:prstGeom>
      </dgm:spPr>
      <dgm:t>
        <a:bodyPr/>
        <a:lstStyle/>
        <a:p>
          <a:endParaRPr lang="zh-TW" altLang="en-US"/>
        </a:p>
      </dgm:t>
    </dgm:pt>
    <dgm:pt modelId="{373A085F-9DBE-46BF-A47E-0C735CD1391E}" type="pres">
      <dgm:prSet presAssocID="{62F3A35F-EA2B-462C-89DA-224952DBD84B}" presName="vSp" presStyleCnt="0"/>
      <dgm:spPr/>
    </dgm:pt>
    <dgm:pt modelId="{9268F6D1-F112-4A65-8301-E74A81AB70DA}" type="pres">
      <dgm:prSet presAssocID="{37FDA6AE-027B-4120-90CE-09301A415796}" presName="horFlow" presStyleCnt="0"/>
      <dgm:spPr/>
    </dgm:pt>
    <dgm:pt modelId="{5F7C99BF-9C18-4701-B642-69C8B195B816}" type="pres">
      <dgm:prSet presAssocID="{37FDA6AE-027B-4120-90CE-09301A415796}" presName="bigChev" presStyleLbl="node1" presStyleIdx="1" presStyleCnt="4" custScaleX="98879"/>
      <dgm:spPr>
        <a:prstGeom prst="flowChartDelay">
          <a:avLst/>
        </a:prstGeom>
      </dgm:spPr>
      <dgm:t>
        <a:bodyPr/>
        <a:lstStyle/>
        <a:p>
          <a:endParaRPr lang="zh-TW" altLang="en-US"/>
        </a:p>
      </dgm:t>
    </dgm:pt>
    <dgm:pt modelId="{6489C701-29A2-43EE-B483-7F35B23E0462}" type="pres">
      <dgm:prSet presAssocID="{37FDA6AE-027B-4120-90CE-09301A415796}" presName="vSp" presStyleCnt="0"/>
      <dgm:spPr/>
    </dgm:pt>
    <dgm:pt modelId="{34BC7A11-46D6-4CD3-A2C1-3FD5B3D3F123}" type="pres">
      <dgm:prSet presAssocID="{8C92A023-B595-4B7E-9FD1-86305B47363F}" presName="horFlow" presStyleCnt="0"/>
      <dgm:spPr/>
    </dgm:pt>
    <dgm:pt modelId="{803580E4-39B5-44E5-A355-43EEFE242A45}" type="pres">
      <dgm:prSet presAssocID="{8C92A023-B595-4B7E-9FD1-86305B47363F}" presName="bigChev" presStyleLbl="node1" presStyleIdx="2" presStyleCnt="4" custScaleX="129870"/>
      <dgm:spPr>
        <a:prstGeom prst="flowChartDelay">
          <a:avLst/>
        </a:prstGeom>
      </dgm:spPr>
      <dgm:t>
        <a:bodyPr/>
        <a:lstStyle/>
        <a:p>
          <a:endParaRPr lang="zh-TW" altLang="en-US"/>
        </a:p>
      </dgm:t>
    </dgm:pt>
    <dgm:pt modelId="{48968FDD-2CAD-44D2-ABC1-A074F5AEE7EE}" type="pres">
      <dgm:prSet presAssocID="{8C92A023-B595-4B7E-9FD1-86305B47363F}" presName="vSp" presStyleCnt="0"/>
      <dgm:spPr/>
    </dgm:pt>
    <dgm:pt modelId="{E5CACCF2-1E9C-4594-B0E5-63D54C4C3B51}" type="pres">
      <dgm:prSet presAssocID="{839B389E-0F3A-4E44-B6E2-13F1399C142F}" presName="horFlow" presStyleCnt="0"/>
      <dgm:spPr/>
    </dgm:pt>
    <dgm:pt modelId="{38B3533C-0604-42C2-B6E4-34D51AE7EEAA}" type="pres">
      <dgm:prSet presAssocID="{839B389E-0F3A-4E44-B6E2-13F1399C142F}" presName="bigChev" presStyleLbl="node1" presStyleIdx="3" presStyleCnt="4" custScaleX="112306" custLinFactNeighborX="-527" custLinFactNeighborY="12634"/>
      <dgm:spPr>
        <a:prstGeom prst="flowChartDelay">
          <a:avLst/>
        </a:prstGeom>
      </dgm:spPr>
      <dgm:t>
        <a:bodyPr/>
        <a:lstStyle/>
        <a:p>
          <a:endParaRPr lang="zh-TW" altLang="en-US"/>
        </a:p>
      </dgm:t>
    </dgm:pt>
  </dgm:ptLst>
  <dgm:cxnLst>
    <dgm:cxn modelId="{E9F581C8-1891-4557-8FD4-140226A54CF9}" srcId="{ABB6AAD5-BB22-443A-B98E-11707CBE16C9}" destId="{839B389E-0F3A-4E44-B6E2-13F1399C142F}" srcOrd="3" destOrd="0" parTransId="{9C2D419A-4208-435A-8DFE-59E57C79B927}" sibTransId="{8F45AFFE-9FF4-4A34-B11A-ED475E2D4999}"/>
    <dgm:cxn modelId="{6393EA77-6C35-4795-B9F8-BC384CEB01BB}" srcId="{ABB6AAD5-BB22-443A-B98E-11707CBE16C9}" destId="{8C92A023-B595-4B7E-9FD1-86305B47363F}" srcOrd="2" destOrd="0" parTransId="{126030B6-AD92-4139-8AC7-ED96A61FFA13}" sibTransId="{45610BF7-B096-4636-A867-71803911F6BC}"/>
    <dgm:cxn modelId="{65AD0B14-531F-4D30-A535-CA43D0BDE596}" type="presOf" srcId="{839B389E-0F3A-4E44-B6E2-13F1399C142F}" destId="{38B3533C-0604-42C2-B6E4-34D51AE7EEAA}" srcOrd="0" destOrd="0" presId="urn:microsoft.com/office/officeart/2005/8/layout/lProcess3"/>
    <dgm:cxn modelId="{55F27A0B-3EC6-4B4E-B4D1-97DEB83156CC}" type="presOf" srcId="{ABB6AAD5-BB22-443A-B98E-11707CBE16C9}" destId="{8CF3E522-5D57-4AC6-A114-9011ECADB126}" srcOrd="0" destOrd="0" presId="urn:microsoft.com/office/officeart/2005/8/layout/lProcess3"/>
    <dgm:cxn modelId="{6C27A71A-D672-43BE-BAC8-191E1B3FD5F5}" type="presOf" srcId="{62F3A35F-EA2B-462C-89DA-224952DBD84B}" destId="{C3C5C488-2D82-48FA-94E1-E6ED648AE07E}" srcOrd="0" destOrd="0" presId="urn:microsoft.com/office/officeart/2005/8/layout/lProcess3"/>
    <dgm:cxn modelId="{F43351A6-D263-46C5-B310-27F8D666C774}" type="presOf" srcId="{8C92A023-B595-4B7E-9FD1-86305B47363F}" destId="{803580E4-39B5-44E5-A355-43EEFE242A45}" srcOrd="0" destOrd="0" presId="urn:microsoft.com/office/officeart/2005/8/layout/lProcess3"/>
    <dgm:cxn modelId="{BDF2FD53-C4AF-4EFD-BD08-07877154D3F7}" type="presOf" srcId="{37FDA6AE-027B-4120-90CE-09301A415796}" destId="{5F7C99BF-9C18-4701-B642-69C8B195B816}" srcOrd="0" destOrd="0" presId="urn:microsoft.com/office/officeart/2005/8/layout/lProcess3"/>
    <dgm:cxn modelId="{78D5CF50-3633-4A11-9FE0-D306D94A091D}" srcId="{ABB6AAD5-BB22-443A-B98E-11707CBE16C9}" destId="{62F3A35F-EA2B-462C-89DA-224952DBD84B}" srcOrd="0" destOrd="0" parTransId="{68C8E73F-A05A-4DC8-914A-C484D8568F55}" sibTransId="{12A631F8-73E8-4437-A632-1DA4C96C2081}"/>
    <dgm:cxn modelId="{97371629-EAFB-49C5-8D4C-1C2CC8EF98DA}" srcId="{ABB6AAD5-BB22-443A-B98E-11707CBE16C9}" destId="{37FDA6AE-027B-4120-90CE-09301A415796}" srcOrd="1" destOrd="0" parTransId="{F547554B-51EF-4D52-BD83-B530786A53F6}" sibTransId="{AACFA7FC-124D-47F0-AAB7-D837F03A13D6}"/>
    <dgm:cxn modelId="{39256097-9ACA-4618-9F49-7EB25BFF7652}" type="presParOf" srcId="{8CF3E522-5D57-4AC6-A114-9011ECADB126}" destId="{D6096381-8E40-4A96-8F38-09C01A4CFDEC}" srcOrd="0" destOrd="0" presId="urn:microsoft.com/office/officeart/2005/8/layout/lProcess3"/>
    <dgm:cxn modelId="{09E69BC3-19A4-4574-A1BB-51E7F7BE5CC8}" type="presParOf" srcId="{D6096381-8E40-4A96-8F38-09C01A4CFDEC}" destId="{C3C5C488-2D82-48FA-94E1-E6ED648AE07E}" srcOrd="0" destOrd="0" presId="urn:microsoft.com/office/officeart/2005/8/layout/lProcess3"/>
    <dgm:cxn modelId="{FB61C626-C5C7-4480-B5FB-B2BE839BB64E}" type="presParOf" srcId="{8CF3E522-5D57-4AC6-A114-9011ECADB126}" destId="{373A085F-9DBE-46BF-A47E-0C735CD1391E}" srcOrd="1" destOrd="0" presId="urn:microsoft.com/office/officeart/2005/8/layout/lProcess3"/>
    <dgm:cxn modelId="{3300FE8C-1235-4CE8-B457-72028C70B720}" type="presParOf" srcId="{8CF3E522-5D57-4AC6-A114-9011ECADB126}" destId="{9268F6D1-F112-4A65-8301-E74A81AB70DA}" srcOrd="2" destOrd="0" presId="urn:microsoft.com/office/officeart/2005/8/layout/lProcess3"/>
    <dgm:cxn modelId="{8A8DD12E-BFD9-45AD-BE24-D9DD0A1D88A2}" type="presParOf" srcId="{9268F6D1-F112-4A65-8301-E74A81AB70DA}" destId="{5F7C99BF-9C18-4701-B642-69C8B195B816}" srcOrd="0" destOrd="0" presId="urn:microsoft.com/office/officeart/2005/8/layout/lProcess3"/>
    <dgm:cxn modelId="{75D939FF-7409-4A3F-8B1A-EADD20FE80A9}" type="presParOf" srcId="{8CF3E522-5D57-4AC6-A114-9011ECADB126}" destId="{6489C701-29A2-43EE-B483-7F35B23E0462}" srcOrd="3" destOrd="0" presId="urn:microsoft.com/office/officeart/2005/8/layout/lProcess3"/>
    <dgm:cxn modelId="{1A91C01A-E625-48CA-999E-780176C91728}" type="presParOf" srcId="{8CF3E522-5D57-4AC6-A114-9011ECADB126}" destId="{34BC7A11-46D6-4CD3-A2C1-3FD5B3D3F123}" srcOrd="4" destOrd="0" presId="urn:microsoft.com/office/officeart/2005/8/layout/lProcess3"/>
    <dgm:cxn modelId="{A145B14A-F848-4647-BF65-E1787910DDE1}" type="presParOf" srcId="{34BC7A11-46D6-4CD3-A2C1-3FD5B3D3F123}" destId="{803580E4-39B5-44E5-A355-43EEFE242A45}" srcOrd="0" destOrd="0" presId="urn:microsoft.com/office/officeart/2005/8/layout/lProcess3"/>
    <dgm:cxn modelId="{5C25F61E-18AE-475D-AB3E-7B35CF7878A2}" type="presParOf" srcId="{8CF3E522-5D57-4AC6-A114-9011ECADB126}" destId="{48968FDD-2CAD-44D2-ABC1-A074F5AEE7EE}" srcOrd="5" destOrd="0" presId="urn:microsoft.com/office/officeart/2005/8/layout/lProcess3"/>
    <dgm:cxn modelId="{D6D53366-B51F-44BB-ACBD-3FA5380ED638}" type="presParOf" srcId="{8CF3E522-5D57-4AC6-A114-9011ECADB126}" destId="{E5CACCF2-1E9C-4594-B0E5-63D54C4C3B51}" srcOrd="6" destOrd="0" presId="urn:microsoft.com/office/officeart/2005/8/layout/lProcess3"/>
    <dgm:cxn modelId="{B6A49499-96E3-4CFC-A319-9C6953AD7F6F}" type="presParOf" srcId="{E5CACCF2-1E9C-4594-B0E5-63D54C4C3B51}" destId="{38B3533C-0604-42C2-B6E4-34D51AE7EEA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5C488-2D82-48FA-94E1-E6ED648AE07E}">
      <dsp:nvSpPr>
        <dsp:cNvPr id="0" name=""/>
        <dsp:cNvSpPr/>
      </dsp:nvSpPr>
      <dsp:spPr>
        <a:xfrm>
          <a:off x="3" y="0"/>
          <a:ext cx="1976500" cy="549715"/>
        </a:xfrm>
        <a:prstGeom prst="flowChartDelay">
          <a:avLst/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ctr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ctr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l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sp:txBody>
      <dsp:txXfrm>
        <a:off x="3" y="80504"/>
        <a:ext cx="1687048" cy="388707"/>
      </dsp:txXfrm>
    </dsp:sp>
    <dsp:sp modelId="{5F7C99BF-9C18-4701-B642-69C8B195B816}">
      <dsp:nvSpPr>
        <dsp:cNvPr id="0" name=""/>
        <dsp:cNvSpPr/>
      </dsp:nvSpPr>
      <dsp:spPr>
        <a:xfrm>
          <a:off x="1" y="627074"/>
          <a:ext cx="1358882" cy="549715"/>
        </a:xfrm>
        <a:prstGeom prst="flowChartDelay">
          <a:avLst/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l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l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l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sp:txBody>
      <dsp:txXfrm>
        <a:off x="1" y="707578"/>
        <a:ext cx="1159878" cy="388707"/>
      </dsp:txXfrm>
    </dsp:sp>
    <dsp:sp modelId="{803580E4-39B5-44E5-A355-43EEFE242A45}">
      <dsp:nvSpPr>
        <dsp:cNvPr id="0" name=""/>
        <dsp:cNvSpPr/>
      </dsp:nvSpPr>
      <dsp:spPr>
        <a:xfrm>
          <a:off x="1" y="1253750"/>
          <a:ext cx="1784787" cy="549715"/>
        </a:xfrm>
        <a:prstGeom prst="flowChartDelay">
          <a:avLst/>
        </a:prstGeom>
        <a:solidFill>
          <a:schemeClr val="accent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l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l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l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sp:txBody>
      <dsp:txXfrm>
        <a:off x="1" y="1334254"/>
        <a:ext cx="1523411" cy="388707"/>
      </dsp:txXfrm>
    </dsp:sp>
    <dsp:sp modelId="{38B3533C-0604-42C2-B6E4-34D51AE7EEAA}">
      <dsp:nvSpPr>
        <dsp:cNvPr id="0" name=""/>
        <dsp:cNvSpPr/>
      </dsp:nvSpPr>
      <dsp:spPr>
        <a:xfrm>
          <a:off x="0" y="1880824"/>
          <a:ext cx="1543407" cy="549715"/>
        </a:xfrm>
        <a:prstGeom prst="flowChartDelay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6350" rIns="0" bIns="6350" numCol="1" spcCol="1270" anchor="ctr" anchorCtr="0">
          <a:noAutofit/>
        </a:bodyPr>
        <a:lstStyle/>
        <a:p>
          <a:pPr lvl="0" algn="l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l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  <a:p>
          <a:pPr lvl="0" algn="l" defTabSz="422275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endParaRPr lang="en-US" sz="950" b="1" kern="1200" dirty="0">
            <a:solidFill>
              <a:schemeClr val="bg1"/>
            </a:solidFill>
            <a:latin typeface="Arial" panose="020B0604020202020204" pitchFamily="34" charset="0"/>
            <a:ea typeface="微软雅黑" panose="020B0503020204020204" pitchFamily="34" charset="-122"/>
            <a:sym typeface="Arial" panose="020B0604020202020204" pitchFamily="34" charset="0"/>
          </a:endParaRPr>
        </a:p>
      </dsp:txBody>
      <dsp:txXfrm>
        <a:off x="0" y="1961328"/>
        <a:ext cx="1317380" cy="388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93B43-85E4-4DD7-A686-739B031CF162}" type="datetimeFigureOut">
              <a:rPr lang="zh-TW" altLang="en-US" smtClean="0"/>
              <a:t>2018/6/20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A54E66-7DBD-4183-8CCB-0A71A5DE65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554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609E5-0D7D-4A72-A3E7-84F347EBBF95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3E3D15-37DA-4B0B-BB5B-F9782FE4C1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06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520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890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718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666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845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444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781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428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46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596F6-935B-4887-B2A3-B76695E5F55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80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/>
              <a:t>我們要找的機器學習模型是</a:t>
            </a:r>
            <a:r>
              <a:rPr lang="en-US" altLang="zh-TW" dirty="0"/>
              <a:t>supervised categorial learning</a:t>
            </a:r>
            <a:r>
              <a:rPr lang="zh-TW" altLang="en-US" dirty="0"/>
              <a:t>，在這個條件下的模型有這些。</a:t>
            </a:r>
            <a:r>
              <a:rPr kumimoji="1" lang="zh-TW" altLang="en-US" dirty="0"/>
              <a:t>之後我們選了</a:t>
            </a:r>
            <a:r>
              <a:rPr kumimoji="1" lang="en-US" altLang="zh-TW" dirty="0" err="1"/>
              <a:t>cforest</a:t>
            </a:r>
            <a:r>
              <a:rPr kumimoji="1" lang="zh-TW" altLang="en-US" dirty="0"/>
              <a:t>。</a:t>
            </a:r>
            <a:endParaRPr kumimoji="1"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cforest</a:t>
            </a:r>
            <a:r>
              <a:rPr lang="en-US" altLang="zh-TW" dirty="0"/>
              <a:t> </a:t>
            </a:r>
            <a:r>
              <a:rPr lang="zh-CN" altLang="en-US" dirty="0"/>
              <a:t>類似</a:t>
            </a:r>
            <a:r>
              <a:rPr lang="en-US" altLang="zh-TW" dirty="0"/>
              <a:t>Random Forest</a:t>
            </a:r>
            <a:r>
              <a:rPr lang="zh-CN" altLang="en-US" dirty="0"/>
              <a:t>，特別之處是比較精確但是會花比較多資源。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39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421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840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71052-D2CD-4509-9529-09D0CAC893E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452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D596F6-935B-4887-B2A3-B76695E5F55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005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771052-D2CD-4509-9529-09D0CAC893E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49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8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490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205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BAE28C-3D3E-4DF5-86CA-388958D9FF29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9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2018/6/20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467576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zh-CN" sz="1600" b="0" kern="1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成功项目展示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431540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2018/6/20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232284"/>
            <a:ext cx="39556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467576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/>
            <a:r>
              <a:rPr lang="zh-CN" altLang="zh-CN" sz="1600" b="0" kern="1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明年工作计划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431540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336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336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60276"/>
            <a:ext cx="467291" cy="3240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4" name="文本框 37"/>
          <p:cNvSpPr txBox="1"/>
          <p:nvPr userDrawn="1"/>
        </p:nvSpPr>
        <p:spPr>
          <a:xfrm>
            <a:off x="545445" y="196280"/>
            <a:ext cx="2190351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defTabSz="685795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</a:p>
        </p:txBody>
      </p:sp>
      <p:sp>
        <p:nvSpPr>
          <p:cNvPr id="5" name="文本框 38"/>
          <p:cNvSpPr txBox="1"/>
          <p:nvPr userDrawn="1"/>
        </p:nvSpPr>
        <p:spPr>
          <a:xfrm>
            <a:off x="2879812" y="304292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982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9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5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7064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/>
        </p:nvSpPr>
        <p:spPr>
          <a:xfrm>
            <a:off x="0" y="4802082"/>
            <a:ext cx="9144000" cy="34300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50"/>
          </a:p>
        </p:txBody>
      </p:sp>
    </p:spTree>
    <p:extLst>
      <p:ext uri="{BB962C8B-B14F-4D97-AF65-F5344CB8AC3E}">
        <p14:creationId xmlns:p14="http://schemas.microsoft.com/office/powerpoint/2010/main" val="2253935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521"/>
            <a:ext cx="4038600" cy="3395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521"/>
            <a:ext cx="4038600" cy="3395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78248-A63A-4CC1-A050-FA7A832C65BD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2018/6/20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2115E-07FC-47AE-8678-8B681C689199}" type="datetimeFigureOut">
              <a:rPr lang="zh-CN" altLang="en-US" smtClean="0"/>
              <a:pPr/>
              <a:t>2018/6/20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F5BB56-9B96-4394-98D1-089DE868BDA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232284"/>
            <a:ext cx="395570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79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467576" y="232284"/>
            <a:ext cx="1836172" cy="315475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lvl="0" algn="dist"/>
            <a:r>
              <a:rPr lang="zh-CN" altLang="zh-CN" sz="1600" b="0" kern="12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工作完成情况</a:t>
            </a:r>
          </a:p>
        </p:txBody>
      </p:sp>
      <p:sp>
        <p:nvSpPr>
          <p:cNvPr id="7" name="文本框 38"/>
          <p:cNvSpPr txBox="1"/>
          <p:nvPr userDrawn="1"/>
        </p:nvSpPr>
        <p:spPr>
          <a:xfrm>
            <a:off x="431540" y="556320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79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78248-A63A-4CC1-A050-FA7A832C65BD}" type="datetimeFigureOut">
              <a:rPr lang="zh-CN" altLang="en-US" smtClean="0"/>
              <a:t>2018/6/20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4BFE3-3554-44DF-AACC-08A711377A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7" r:id="rId8"/>
    <p:sldLayoutId id="2147483668" r:id="rId9"/>
    <p:sldLayoutId id="2147483669" r:id="rId10"/>
    <p:sldLayoutId id="2147483670" r:id="rId11"/>
    <p:sldLayoutId id="2147483656" r:id="rId12"/>
    <p:sldLayoutId id="2147483657" r:id="rId13"/>
    <p:sldLayoutId id="2147483658" r:id="rId14"/>
    <p:sldLayoutId id="2147483659" r:id="rId15"/>
    <p:sldLayoutId id="2147483662" r:id="rId16"/>
    <p:sldLayoutId id="2147483663" r:id="rId17"/>
    <p:sldLayoutId id="2147483665" r:id="rId18"/>
    <p:sldLayoutId id="2147483671" r:id="rId19"/>
    <p:sldLayoutId id="2147483673" r:id="rId20"/>
    <p:sldLayoutId id="2147483674" r:id="rId2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A85F2E1-A269-4B35-99D8-5C83C42C6C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230800" y="-399649"/>
            <a:ext cx="4913198" cy="5132433"/>
          </a:xfrm>
          <a:prstGeom prst="rect">
            <a:avLst/>
          </a:prstGeom>
        </p:spPr>
      </p:pic>
      <p:sp>
        <p:nvSpPr>
          <p:cNvPr id="4" name="文本框 158"/>
          <p:cNvSpPr txBox="1"/>
          <p:nvPr/>
        </p:nvSpPr>
        <p:spPr>
          <a:xfrm>
            <a:off x="1619672" y="1744452"/>
            <a:ext cx="2801373" cy="1327551"/>
          </a:xfrm>
          <a:prstGeom prst="rect">
            <a:avLst/>
          </a:prstGeom>
          <a:noFill/>
        </p:spPr>
        <p:txBody>
          <a:bodyPr wrap="square" lIns="65032" tIns="32516" rIns="65032" bIns="32516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綜藝大熱門 </a:t>
            </a:r>
            <a:endParaRPr kumimoji="1" lang="en-US" altLang="zh-TW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TW" altLang="en-US" sz="2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收視率預測</a:t>
            </a:r>
            <a:endParaRPr kumimoji="1" lang="zh-CN" altLang="en-US" sz="22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160"/>
          <p:cNvSpPr txBox="1"/>
          <p:nvPr/>
        </p:nvSpPr>
        <p:spPr>
          <a:xfrm>
            <a:off x="1943708" y="3464452"/>
            <a:ext cx="1425539" cy="896664"/>
          </a:xfrm>
          <a:prstGeom prst="rect">
            <a:avLst/>
          </a:prstGeom>
          <a:noFill/>
        </p:spPr>
        <p:txBody>
          <a:bodyPr wrap="square" lIns="65032" tIns="32516" rIns="65032" bIns="32516" rtlCol="0">
            <a:spAutoFit/>
          </a:bodyPr>
          <a:lstStyle/>
          <a:p>
            <a:r>
              <a:rPr kumimoji="1"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微软雅黑"/>
                <a:cs typeface="Arial"/>
              </a:rPr>
              <a:t>顏嘉佑</a:t>
            </a:r>
            <a:endParaRPr kumimoji="1" lang="en-US" altLang="zh-TW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微软雅黑"/>
              <a:cs typeface="Arial"/>
            </a:endParaRPr>
          </a:p>
          <a:p>
            <a:r>
              <a:rPr kumimoji="1"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微软雅黑"/>
                <a:cs typeface="Arial"/>
              </a:rPr>
              <a:t>黃侲艗</a:t>
            </a:r>
            <a:endParaRPr kumimoji="1" lang="en-US" altLang="zh-TW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微软雅黑"/>
              <a:cs typeface="Arial"/>
            </a:endParaRPr>
          </a:p>
          <a:p>
            <a:r>
              <a:rPr kumimoji="1" lang="zh-TW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微软雅黑"/>
                <a:cs typeface="Arial"/>
              </a:rPr>
              <a:t>沈祐珍</a:t>
            </a:r>
            <a:endParaRPr kumimoji="1" lang="en-US" altLang="zh-CN" b="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微软雅黑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955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232284"/>
            <a:ext cx="2303748" cy="504056"/>
            <a:chOff x="0" y="232284"/>
            <a:chExt cx="2303748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1836172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維基百科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文本框 38"/>
          <p:cNvSpPr txBox="1"/>
          <p:nvPr/>
        </p:nvSpPr>
        <p:spPr>
          <a:xfrm>
            <a:off x="539551" y="688282"/>
            <a:ext cx="1836204" cy="3000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defTabSz="685795"/>
            <a:r>
              <a:rPr lang="zh-TW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資料整理</a:t>
            </a:r>
            <a:endParaRPr lang="zh-CN" altLang="en-US" sz="15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r="13257" b="30704"/>
          <a:stretch/>
        </p:blipFill>
        <p:spPr>
          <a:xfrm>
            <a:off x="0" y="1157645"/>
            <a:ext cx="9399406" cy="38989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820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232284"/>
            <a:ext cx="5148064" cy="504056"/>
            <a:chOff x="0" y="232284"/>
            <a:chExt cx="5148064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維基百科 </a:t>
              </a:r>
              <a:r>
                <a:rPr lang="en-US" altLang="zh-TW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&amp; </a:t>
              </a:r>
              <a:r>
                <a:rPr lang="en-US" altLang="zh-TW" sz="2600" dirty="0" err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Youtube</a:t>
              </a:r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觀看次數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/>
          <a:srcRect r="7341"/>
          <a:stretch/>
        </p:blipFill>
        <p:spPr>
          <a:xfrm>
            <a:off x="204037" y="736340"/>
            <a:ext cx="8388424" cy="42945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572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232284"/>
            <a:ext cx="5148064" cy="504056"/>
            <a:chOff x="0" y="232284"/>
            <a:chExt cx="5148064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en-US" altLang="zh-TW" sz="2600" dirty="0" err="1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Youtube</a:t>
              </a:r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觀看次數分類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147727" y="736340"/>
            <a:ext cx="8848546" cy="4291675"/>
            <a:chOff x="72998" y="585124"/>
            <a:chExt cx="8848546" cy="4291675"/>
          </a:xfrm>
        </p:grpSpPr>
        <p:pic>
          <p:nvPicPr>
            <p:cNvPr id="2050" name="Picture 2" descr="https://scontent-tpe1-1.xx.fbcdn.net/v/t1.15752-9/35361785_2000291783323613_5460584547840163840_n.png?_nc_cat=0&amp;_nc_eui2=AeGaD155Orme13n69xPyq3-8PvQCi8-InWvWQ2ZrHd0_QG6_sW_MbQYPsfOopzxr4okTaRSgiyR-Ywm5jGppEMjuQy4RwryjUYk2PyQ7Ptc1mg&amp;oh=adde94809c12692df39373d0e10fb34a&amp;oe=5BAFF48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585124"/>
              <a:ext cx="8237976" cy="4291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文字方塊 1"/>
            <p:cNvSpPr txBox="1"/>
            <p:nvPr/>
          </p:nvSpPr>
          <p:spPr>
            <a:xfrm>
              <a:off x="125522" y="2820657"/>
              <a:ext cx="900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100</a:t>
              </a:r>
              <a:r>
                <a:rPr lang="zh-TW" altLang="en-US" sz="1600" dirty="0"/>
                <a:t>萬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73001" y="3112604"/>
              <a:ext cx="7545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600" dirty="0"/>
                <a:t>80</a:t>
              </a:r>
              <a:r>
                <a:rPr lang="zh-TW" altLang="en-US" sz="1600" dirty="0"/>
                <a:t>萬</a:t>
              </a: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73000" y="3472644"/>
              <a:ext cx="7545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600" dirty="0"/>
                <a:t>50</a:t>
              </a:r>
              <a:r>
                <a:rPr lang="zh-TW" altLang="en-US" sz="1600" dirty="0"/>
                <a:t>萬</a:t>
              </a: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72999" y="3688668"/>
              <a:ext cx="7545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600" dirty="0"/>
                <a:t>30</a:t>
              </a:r>
              <a:r>
                <a:rPr lang="zh-TW" altLang="en-US" sz="1600" dirty="0"/>
                <a:t>萬</a:t>
              </a: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2998" y="3976700"/>
              <a:ext cx="7545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1600" dirty="0"/>
                <a:t>10</a:t>
              </a:r>
              <a:r>
                <a:rPr lang="zh-TW" altLang="en-US" sz="1600" dirty="0"/>
                <a:t>萬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3037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232284"/>
            <a:ext cx="5148064" cy="504056"/>
            <a:chOff x="0" y="232284"/>
            <a:chExt cx="5148064" cy="504056"/>
          </a:xfrm>
        </p:grpSpPr>
        <p:sp>
          <p:nvSpPr>
            <p:cNvPr id="3" name="矩形 2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來賓數字化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87" y="224631"/>
            <a:ext cx="195262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5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232284"/>
            <a:ext cx="5148064" cy="504056"/>
            <a:chOff x="0" y="232284"/>
            <a:chExt cx="5148064" cy="504056"/>
          </a:xfrm>
        </p:grpSpPr>
        <p:sp>
          <p:nvSpPr>
            <p:cNvPr id="3" name="矩形 2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來賓數字化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5" y="1384412"/>
            <a:ext cx="8935509" cy="293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8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232284"/>
            <a:ext cx="5148064" cy="504056"/>
            <a:chOff x="0" y="232284"/>
            <a:chExt cx="5148064" cy="504056"/>
          </a:xfrm>
        </p:grpSpPr>
        <p:sp>
          <p:nvSpPr>
            <p:cNvPr id="3" name="矩形 2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en-US" altLang="zh-CN" sz="2600" dirty="0" err="1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Youtube</a:t>
              </a:r>
              <a:r>
                <a:rPr lang="zh-TW" altLang="en-US" sz="2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爬取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7325"/>
            <a:ext cx="9144000" cy="43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8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232284"/>
            <a:ext cx="5148064" cy="504056"/>
            <a:chOff x="0" y="232284"/>
            <a:chExt cx="5148064" cy="504056"/>
          </a:xfrm>
        </p:grpSpPr>
        <p:sp>
          <p:nvSpPr>
            <p:cNvPr id="3" name="矩形 2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en-US" altLang="zh-CN" sz="2600" dirty="0" err="1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Youtube</a:t>
              </a:r>
              <a:r>
                <a:rPr lang="zh-TW" altLang="en-US" sz="2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爬取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6360"/>
            <a:ext cx="9144000" cy="273216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11960" y="2788568"/>
            <a:ext cx="1800200" cy="228291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419872" y="1420416"/>
            <a:ext cx="1800200" cy="228291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223628" y="881667"/>
            <a:ext cx="3132348" cy="228291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本框 36"/>
          <p:cNvSpPr txBox="1"/>
          <p:nvPr/>
        </p:nvSpPr>
        <p:spPr>
          <a:xfrm>
            <a:off x="398544" y="3948776"/>
            <a:ext cx="8433018" cy="496554"/>
          </a:xfrm>
          <a:prstGeom prst="rect">
            <a:avLst/>
          </a:prstGeom>
          <a:noFill/>
        </p:spPr>
        <p:txBody>
          <a:bodyPr wrap="square" lIns="65032" tIns="32516" rIns="65032" bIns="32516" rtlCol="0">
            <a:spAutoFit/>
          </a:bodyPr>
          <a:lstStyle/>
          <a:p>
            <a:r>
              <a:rPr kumimoji="1" lang="zh-TW" altLang="en-US" sz="2800" spc="-15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透過搜尋頁面用迴圈去爬</a:t>
            </a:r>
            <a:endParaRPr kumimoji="1" lang="zh-CN" altLang="en-US" sz="2800" spc="-15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863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0" y="232284"/>
            <a:ext cx="5148064" cy="504056"/>
            <a:chOff x="0" y="232284"/>
            <a:chExt cx="5148064" cy="504056"/>
          </a:xfrm>
        </p:grpSpPr>
        <p:sp>
          <p:nvSpPr>
            <p:cNvPr id="3" name="矩形 2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4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en-US" altLang="zh-CN" sz="2600" dirty="0" err="1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Youtube</a:t>
              </a:r>
              <a:r>
                <a:rPr lang="zh-TW" altLang="en-US" sz="2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爬取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6360"/>
            <a:ext cx="9144000" cy="273216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11960" y="2788568"/>
            <a:ext cx="1800200" cy="228291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419872" y="1420416"/>
            <a:ext cx="1800200" cy="228291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223628" y="881667"/>
            <a:ext cx="3132348" cy="228291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94" y="649243"/>
            <a:ext cx="6356606" cy="3266401"/>
          </a:xfrm>
          <a:prstGeom prst="rect">
            <a:avLst/>
          </a:prstGeom>
        </p:spPr>
      </p:pic>
      <p:sp>
        <p:nvSpPr>
          <p:cNvPr id="10" name="文本框 36"/>
          <p:cNvSpPr txBox="1"/>
          <p:nvPr/>
        </p:nvSpPr>
        <p:spPr>
          <a:xfrm>
            <a:off x="107504" y="4226102"/>
            <a:ext cx="6912768" cy="558110"/>
          </a:xfrm>
          <a:prstGeom prst="rect">
            <a:avLst/>
          </a:prstGeom>
          <a:noFill/>
        </p:spPr>
        <p:txBody>
          <a:bodyPr wrap="square" lIns="65032" tIns="32516" rIns="65032" bIns="32516" rtlCol="0">
            <a:spAutoFit/>
          </a:bodyPr>
          <a:lstStyle/>
          <a:p>
            <a:r>
              <a:rPr kumimoji="1" lang="zh-TW" altLang="en-US" sz="1600" spc="-1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一百萬以上、八十到一百、五十到</a:t>
            </a:r>
            <a:r>
              <a:rPr kumimoji="1" lang="zh-TW" altLang="en-US" sz="1600" spc="-15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八十</a:t>
            </a:r>
            <a:r>
              <a:rPr kumimoji="1" lang="zh-TW" altLang="en-US" sz="1600" spc="-1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zh-TW" altLang="en-US" sz="1600" spc="-15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三十</a:t>
            </a:r>
            <a:r>
              <a:rPr kumimoji="1" lang="zh-TW" altLang="en-US" sz="1600" spc="-1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到五十、十到三十來</a:t>
            </a:r>
            <a:r>
              <a:rPr kumimoji="1" lang="zh-TW" altLang="en-US" sz="1600" spc="-15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kumimoji="1" lang="en-US" altLang="zh-TW" sz="1600" spc="-15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TW" sz="1600" spc="-15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TW" altLang="en-US" sz="1600" spc="-1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代表一百萬以上，依次往下，十萬以下是</a:t>
            </a:r>
            <a:r>
              <a:rPr kumimoji="1" lang="en-US" altLang="zh-TW" sz="1600" spc="-1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kumimoji="1" lang="zh-CN" altLang="en-US" sz="1600" spc="-15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132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232284"/>
            <a:ext cx="5148064" cy="504056"/>
            <a:chOff x="0" y="232284"/>
            <a:chExt cx="5148064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資料觀察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內容版面配置區 1"/>
          <p:cNvSpPr txBox="1">
            <a:spLocks/>
          </p:cNvSpPr>
          <p:nvPr/>
        </p:nvSpPr>
        <p:spPr>
          <a:xfrm>
            <a:off x="395569" y="988368"/>
            <a:ext cx="8244916" cy="3852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共收集</a:t>
            </a:r>
            <a:r>
              <a:rPr kumimoji="1"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209</a:t>
            </a:r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筆資料</a:t>
            </a:r>
            <a:endParaRPr kumimoji="1" lang="en-US" altLang="zh-TW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zh-TW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最高觀看次數：</a:t>
            </a:r>
            <a:r>
              <a:rPr kumimoji="1"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2,560,993</a:t>
            </a:r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次</a:t>
            </a:r>
            <a:endParaRPr kumimoji="1" lang="en-US" altLang="zh-TW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（挑戰對方的主打歌！ 原唱招架得住嗎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？）</a:t>
            </a:r>
            <a:endParaRPr kumimoji="1" lang="en-US" altLang="zh-TW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最低觀看</a:t>
            </a:r>
            <a:r>
              <a:rPr kumimoji="1"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次數</a:t>
            </a:r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kumimoji="1"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68,488</a:t>
            </a:r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次</a:t>
            </a:r>
            <a:endParaRPr kumimoji="1" lang="en-US" altLang="zh-TW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（菜英文也能當導遊？ 明星挑戰外國人旅行團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！）</a:t>
            </a:r>
            <a:endParaRPr kumimoji="1" lang="en-US" altLang="zh-TW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平均觀看次數：</a:t>
            </a:r>
            <a:r>
              <a:rPr kumimoji="1"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421,189.9</a:t>
            </a:r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</a:t>
            </a:r>
            <a:endParaRPr kumimoji="1" lang="en-US" altLang="zh-TW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夫妻（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次）活動（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65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次）遊戲（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23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次）歌曲（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次）模仿（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次）談話性（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43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次）職業（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</a:t>
            </a:r>
            <a:endParaRPr kumimoji="1" lang="en-US" altLang="zh-TW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zh-TW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58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232284"/>
            <a:ext cx="5148064" cy="504056"/>
            <a:chOff x="0" y="232284"/>
            <a:chExt cx="5148064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資料觀察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內容版面配置區 1"/>
          <p:cNvSpPr txBox="1">
            <a:spLocks/>
          </p:cNvSpPr>
          <p:nvPr/>
        </p:nvSpPr>
        <p:spPr>
          <a:xfrm>
            <a:off x="395569" y="988368"/>
            <a:ext cx="8244916" cy="3852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共收集</a:t>
            </a:r>
            <a:r>
              <a:rPr kumimoji="1"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209</a:t>
            </a:r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筆資料</a:t>
            </a:r>
            <a:endParaRPr kumimoji="1" lang="en-US" altLang="zh-TW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zh-TW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最高觀看次數：</a:t>
            </a:r>
            <a:r>
              <a:rPr kumimoji="1"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2,560,993</a:t>
            </a:r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次</a:t>
            </a:r>
            <a:endParaRPr kumimoji="1" lang="en-US" altLang="zh-TW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（挑戰對方的主打歌！ 原唱招架得住嗎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？）</a:t>
            </a:r>
            <a:endParaRPr kumimoji="1" lang="en-US" altLang="zh-TW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最低觀看</a:t>
            </a:r>
            <a:r>
              <a:rPr kumimoji="1"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次數</a:t>
            </a:r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kumimoji="1"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68,488</a:t>
            </a:r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次</a:t>
            </a:r>
            <a:endParaRPr kumimoji="1" lang="en-US" altLang="zh-TW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（菜英文也能當導遊？ 明星挑戰外國人旅行團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！）</a:t>
            </a:r>
            <a:endParaRPr kumimoji="1" lang="en-US" altLang="zh-TW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平均觀看次數：</a:t>
            </a:r>
            <a:r>
              <a:rPr kumimoji="1" lang="en-US" altLang="zh-TW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421,189.9</a:t>
            </a:r>
            <a:r>
              <a:rPr kumimoji="1" lang="zh-TW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</a:t>
            </a:r>
            <a:endParaRPr kumimoji="1" lang="en-US" altLang="zh-TW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夫妻（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次）活動（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65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次）遊戲（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23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次）歌曲（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46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次）模仿（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次）談話性（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43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次）職業（</a:t>
            </a:r>
            <a:r>
              <a:rPr kumimoji="1"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r>
              <a:rPr kumimoji="1" lang="zh-TW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次）</a:t>
            </a:r>
            <a:endParaRPr kumimoji="1" lang="en-US" altLang="zh-TW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zh-TW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kumimoji="1"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895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群組 32"/>
          <p:cNvGrpSpPr/>
          <p:nvPr/>
        </p:nvGrpSpPr>
        <p:grpSpPr>
          <a:xfrm>
            <a:off x="0" y="232284"/>
            <a:ext cx="2470811" cy="531789"/>
            <a:chOff x="0" y="232284"/>
            <a:chExt cx="2470811" cy="531789"/>
          </a:xfrm>
        </p:grpSpPr>
        <p:sp>
          <p:nvSpPr>
            <p:cNvPr id="34" name="矩形 33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37"/>
            <p:cNvSpPr txBox="1"/>
            <p:nvPr/>
          </p:nvSpPr>
          <p:spPr>
            <a:xfrm>
              <a:off x="467576" y="232284"/>
              <a:ext cx="1836172" cy="315475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 algn="dist"/>
              <a:r>
                <a:rPr lang="zh-TW" altLang="en-US" sz="1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綜藝大熱門</a:t>
              </a:r>
              <a:endParaRPr lang="zh-CN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文本框 38"/>
            <p:cNvSpPr txBox="1"/>
            <p:nvPr/>
          </p:nvSpPr>
          <p:spPr>
            <a:xfrm>
              <a:off x="431540" y="556320"/>
              <a:ext cx="2039271" cy="20775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algn="dist" defTabSz="685795"/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Hot Door Night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8" name="圖片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6572"/>
            <a:ext cx="9144000" cy="16898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863768"/>
            <a:ext cx="4248472" cy="2251434"/>
          </a:xfrm>
          <a:prstGeom prst="rect">
            <a:avLst/>
          </a:prstGeom>
        </p:spPr>
      </p:pic>
      <p:sp>
        <p:nvSpPr>
          <p:cNvPr id="39" name="文本框 53"/>
          <p:cNvSpPr txBox="1"/>
          <p:nvPr/>
        </p:nvSpPr>
        <p:spPr>
          <a:xfrm>
            <a:off x="4896036" y="1826957"/>
            <a:ext cx="4140460" cy="1449615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由吳宗憲、</a:t>
            </a: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陳漢典、</a:t>
            </a:r>
            <a:r>
              <a:rPr lang="en-US" altLang="zh-TW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LuLu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主持的帶狀綜藝</a:t>
            </a: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節目</a:t>
            </a:r>
            <a:endParaRPr lang="en-US" altLang="zh-TW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節目內容多元，曾多次入圍金鐘獎</a:t>
            </a:r>
            <a:endParaRPr lang="en-US" altLang="zh-TW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「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綜藝節目主持人獎</a:t>
            </a: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」</a:t>
            </a:r>
            <a:endParaRPr lang="en-US" altLang="zh-TW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「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綜藝節目獎」及「綜藝節目主持人</a:t>
            </a: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獎」</a:t>
            </a:r>
            <a:endParaRPr lang="en-US" altLang="zh-TW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en-US" altLang="zh-TW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年以來長年位居</a:t>
            </a:r>
            <a:r>
              <a:rPr lang="zh-TW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帶狀綜藝</a:t>
            </a:r>
            <a:r>
              <a:rPr lang="zh-TW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節目前三名</a:t>
            </a:r>
            <a:endParaRPr lang="en-US" altLang="zh-TW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6"/>
          <p:cNvSpPr txBox="1"/>
          <p:nvPr/>
        </p:nvSpPr>
        <p:spPr>
          <a:xfrm>
            <a:off x="3826659" y="3445143"/>
            <a:ext cx="1490681" cy="1358329"/>
          </a:xfrm>
          <a:prstGeom prst="rect">
            <a:avLst/>
          </a:prstGeom>
          <a:noFill/>
        </p:spPr>
        <p:txBody>
          <a:bodyPr wrap="none" lIns="65032" tIns="32516" rIns="65032" bIns="32516" rtlCol="0">
            <a:spAutoFit/>
          </a:bodyPr>
          <a:lstStyle/>
          <a:p>
            <a:pPr algn="ctr"/>
            <a:r>
              <a:rPr kumimoji="1" lang="zh-TW" altLang="en-US" sz="2800" spc="-15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分析其在</a:t>
            </a:r>
            <a:endParaRPr kumimoji="1" lang="en-US" altLang="zh-CN" sz="2800" spc="-15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en-US" altLang="zh-CN" sz="2800" spc="-15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Youtube</a:t>
            </a:r>
            <a:endParaRPr kumimoji="1" lang="en-US" altLang="zh-CN" sz="2800" spc="-15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TW" altLang="en-US" sz="2800" spc="-15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觀看次</a:t>
            </a:r>
            <a:r>
              <a:rPr kumimoji="1" lang="zh-TW" altLang="en-US" sz="2800" spc="-1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數</a:t>
            </a:r>
            <a:endParaRPr kumimoji="1" lang="zh-CN" altLang="en-US" sz="2800" spc="-15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766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821"/>
            <a:ext cx="9144000" cy="4572000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0" y="52264"/>
            <a:ext cx="5148064" cy="504056"/>
            <a:chOff x="0" y="232284"/>
            <a:chExt cx="5148064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觀看次數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4078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52264"/>
            <a:ext cx="5148064" cy="504056"/>
            <a:chOff x="0" y="232284"/>
            <a:chExt cx="5148064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主</a:t>
              </a:r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題</a:t>
              </a:r>
              <a:r>
                <a:rPr lang="zh-TW" altLang="en-US" sz="2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次數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882" y="0"/>
            <a:ext cx="6860118" cy="51450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472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056" y="0"/>
            <a:ext cx="6860118" cy="5145088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0" y="52264"/>
            <a:ext cx="5148064" cy="504056"/>
            <a:chOff x="0" y="232284"/>
            <a:chExt cx="5148064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平均觀看次數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6823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989"/>
            <a:ext cx="9144000" cy="4763678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0" y="52264"/>
            <a:ext cx="5148064" cy="504056"/>
            <a:chOff x="0" y="232284"/>
            <a:chExt cx="5148064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4680488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來賓次數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5525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A17D2E33-F2F4-4069-8A16-D3C2E8C712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15788"/>
            <a:ext cx="4463988" cy="5132433"/>
          </a:xfrm>
          <a:prstGeom prst="rect">
            <a:avLst/>
          </a:prstGeom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3423608" y="1727319"/>
            <a:ext cx="1198406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816208"/>
            <a:r>
              <a:rPr lang="en-US" altLang="zh-CN" sz="8000" kern="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isUPC" pitchFamily="34" charset="-34"/>
                <a:cs typeface="IrisUPC" pitchFamily="34" charset="-34"/>
              </a:rPr>
              <a:t>02</a:t>
            </a:r>
            <a:endParaRPr lang="en-CA" sz="8000" spc="-113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isUPC" pitchFamily="34" charset="-34"/>
              <a:ea typeface="微软雅黑" panose="020B0503020204020204" pitchFamily="34" charset="-122"/>
              <a:cs typeface="IrisUPC" pitchFamily="34" charset="-34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716016" y="2068490"/>
            <a:ext cx="2543962" cy="684077"/>
            <a:chOff x="4716016" y="2068490"/>
            <a:chExt cx="2543962" cy="684077"/>
          </a:xfrm>
        </p:grpSpPr>
        <p:sp>
          <p:nvSpPr>
            <p:cNvPr id="14" name="Rectangular Callout 15">
              <a:extLst>
                <a:ext uri="{FF2B5EF4-FFF2-40B4-BE49-F238E27FC236}">
                  <a16:creationId xmlns:a16="http://schemas.microsoft.com/office/drawing/2014/main" id="{3696D625-9CD3-4163-A058-CBD12B14D471}"/>
                </a:ext>
              </a:extLst>
            </p:cNvPr>
            <p:cNvSpPr/>
            <p:nvPr/>
          </p:nvSpPr>
          <p:spPr>
            <a:xfrm flipH="1">
              <a:off x="4716016" y="2134426"/>
              <a:ext cx="2339378" cy="61814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44">
              <a:extLst>
                <a:ext uri="{FF2B5EF4-FFF2-40B4-BE49-F238E27FC236}">
                  <a16:creationId xmlns:a16="http://schemas.microsoft.com/office/drawing/2014/main" id="{CAC1C106-D90E-4388-80D4-0017C0CCA2CE}"/>
                </a:ext>
              </a:extLst>
            </p:cNvPr>
            <p:cNvSpPr/>
            <p:nvPr/>
          </p:nvSpPr>
          <p:spPr>
            <a:xfrm>
              <a:off x="4904752" y="2068490"/>
              <a:ext cx="2355226" cy="541638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2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預測模型</a:t>
              </a:r>
              <a:endParaRPr lang="zh-CN" altLang="en-US" sz="22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581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文本框 17"/>
          <p:cNvSpPr txBox="1"/>
          <p:nvPr/>
        </p:nvSpPr>
        <p:spPr>
          <a:xfrm>
            <a:off x="1030252" y="1159363"/>
            <a:ext cx="7286164" cy="3537497"/>
          </a:xfrm>
          <a:prstGeom prst="rect">
            <a:avLst/>
          </a:prstGeom>
          <a:noFill/>
        </p:spPr>
        <p:txBody>
          <a:bodyPr wrap="square" lIns="100765" tIns="50382" rIns="100765" bIns="50382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altLang="zh-TW" sz="2400" dirty="0">
                <a:solidFill>
                  <a:schemeClr val="tx2">
                    <a:lumMod val="75000"/>
                  </a:schemeClr>
                </a:solidFill>
              </a:rPr>
              <a:t>Logistic regression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altLang="zh-TW" sz="2400" dirty="0">
                <a:solidFill>
                  <a:schemeClr val="tx2">
                    <a:lumMod val="75000"/>
                  </a:schemeClr>
                </a:solidFill>
              </a:rPr>
              <a:t>Decision tree</a:t>
            </a:r>
            <a:r>
              <a:rPr kumimoji="1" lang="zh-TW" altLang="en-US" sz="2400" dirty="0">
                <a:solidFill>
                  <a:schemeClr val="tx2">
                    <a:lumMod val="75000"/>
                  </a:schemeClr>
                </a:solidFill>
              </a:rPr>
              <a:t>（</a:t>
            </a:r>
            <a:r>
              <a:rPr kumimoji="1" lang="en-US" altLang="zh-TW" sz="2400" dirty="0">
                <a:solidFill>
                  <a:schemeClr val="tx2">
                    <a:lumMod val="75000"/>
                  </a:schemeClr>
                </a:solidFill>
              </a:rPr>
              <a:t>cart</a:t>
            </a:r>
            <a:r>
              <a:rPr kumimoji="1" lang="zh-TW" altLang="en-US" sz="2400" dirty="0">
                <a:solidFill>
                  <a:schemeClr val="tx2">
                    <a:lumMod val="75000"/>
                  </a:schemeClr>
                </a:solidFill>
              </a:rPr>
              <a:t>）</a:t>
            </a:r>
            <a:endParaRPr kumimoji="1" lang="en-US" altLang="zh-TW" sz="24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altLang="zh-TW" sz="2400" dirty="0">
                <a:solidFill>
                  <a:schemeClr val="tx2">
                    <a:lumMod val="75000"/>
                  </a:schemeClr>
                </a:solidFill>
              </a:rPr>
              <a:t>Naive-Bayes 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zh-TW" altLang="en-US" sz="2400" dirty="0">
                <a:solidFill>
                  <a:schemeClr val="tx2">
                    <a:lumMod val="75000"/>
                  </a:schemeClr>
                </a:solidFill>
              </a:rPr>
              <a:t>ＫＮＮ</a:t>
            </a:r>
            <a:endParaRPr kumimoji="1" lang="en-US" altLang="zh-TW" sz="24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altLang="zh-TW" sz="2400" dirty="0">
                <a:solidFill>
                  <a:schemeClr val="tx2">
                    <a:lumMod val="75000"/>
                  </a:schemeClr>
                </a:solidFill>
              </a:rPr>
              <a:t>Random Forest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altLang="zh-TW" sz="2400" dirty="0" err="1">
                <a:solidFill>
                  <a:schemeClr val="tx2">
                    <a:lumMod val="75000"/>
                  </a:schemeClr>
                </a:solidFill>
              </a:rPr>
              <a:t>Xgboost</a:t>
            </a:r>
            <a:endParaRPr kumimoji="1" lang="en-US" altLang="zh-TW" sz="24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1" lang="en-US" altLang="zh-TW" sz="2400" dirty="0" err="1">
                <a:solidFill>
                  <a:schemeClr val="tx2">
                    <a:lumMod val="75000"/>
                  </a:schemeClr>
                </a:solidFill>
              </a:rPr>
              <a:t>cforest</a:t>
            </a:r>
            <a:endParaRPr kumimoji="1" lang="zh-TW" altLang="en-US" sz="2400" dirty="0">
              <a:solidFill>
                <a:schemeClr val="tx2">
                  <a:lumMod val="75000"/>
                </a:schemeClr>
              </a:solidFill>
            </a:endParaRPr>
          </a:p>
          <a:p>
            <a:pPr algn="just" defTabSz="685165">
              <a:lnSpc>
                <a:spcPct val="150000"/>
              </a:lnSpc>
              <a:defRPr/>
            </a:pPr>
            <a:endParaRPr lang="en-US" altLang="zh-CN" sz="20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71500" y="232284"/>
            <a:ext cx="7632848" cy="511487"/>
            <a:chOff x="32450" y="232284"/>
            <a:chExt cx="3464138" cy="511487"/>
          </a:xfrm>
        </p:grpSpPr>
        <p:sp>
          <p:nvSpPr>
            <p:cNvPr id="22" name="矩形 21"/>
            <p:cNvSpPr/>
            <p:nvPr/>
          </p:nvSpPr>
          <p:spPr>
            <a:xfrm>
              <a:off x="32450" y="239715"/>
              <a:ext cx="228764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3029012" cy="500141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模型選擇：</a:t>
              </a:r>
              <a:r>
                <a:rPr lang="en-US" altLang="zh-TW" sz="2800" dirty="0"/>
                <a:t> </a:t>
              </a:r>
              <a:r>
                <a:rPr lang="en-US" altLang="zh-TW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supervised categorial learning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4359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4294967295"/>
          </p:nvPr>
        </p:nvSpPr>
        <p:spPr>
          <a:xfrm>
            <a:off x="575556" y="2374168"/>
            <a:ext cx="8244916" cy="2178595"/>
          </a:xfrm>
        </p:spPr>
        <p:txBody>
          <a:bodyPr>
            <a:normAutofit/>
          </a:bodyPr>
          <a:lstStyle/>
          <a:p>
            <a:r>
              <a:rPr kumimoji="1" lang="en-US" altLang="zh-TW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Cforest</a:t>
            </a:r>
            <a:endParaRPr kumimoji="1"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&lt;-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cforest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(factor(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g_view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~ </a:t>
            </a:r>
            <a:r>
              <a:rPr kumimoji="1" lang="zh-TW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分類 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</a:t>
            </a:r>
            <a:r>
              <a:rPr kumimoji="1" lang="zh-TW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來賓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data = data</a:t>
            </a:r>
            <a:r>
              <a:rPr kumimoji="1"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kumimoji="1" lang="en-US" altLang="zh-TW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zh-TW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predict1 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&lt;- predict(model, test,  OOB=TRUE, type = "response")</a:t>
            </a:r>
            <a:endParaRPr kumimoji="1" lang="en-US" altLang="zh-TW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 idx="4294967295"/>
          </p:nvPr>
        </p:nvSpPr>
        <p:spPr>
          <a:xfrm>
            <a:off x="1245059" y="1116496"/>
            <a:ext cx="1866933" cy="591885"/>
          </a:xfrm>
        </p:spPr>
        <p:txBody>
          <a:bodyPr>
            <a:normAutofit fontScale="90000"/>
          </a:bodyPr>
          <a:lstStyle/>
          <a:p>
            <a:r>
              <a:rPr kumimoji="1" lang="zh-TW" altLang="en-US" dirty="0" smtClean="0"/>
              <a:t>主題</a:t>
            </a:r>
            <a:endParaRPr kumimoji="1"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0" y="160276"/>
            <a:ext cx="2470811" cy="531789"/>
            <a:chOff x="0" y="232284"/>
            <a:chExt cx="2470811" cy="531789"/>
          </a:xfrm>
        </p:grpSpPr>
        <p:sp>
          <p:nvSpPr>
            <p:cNvPr id="7" name="矩形 6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37"/>
            <p:cNvSpPr txBox="1"/>
            <p:nvPr/>
          </p:nvSpPr>
          <p:spPr>
            <a:xfrm>
              <a:off x="467576" y="232284"/>
              <a:ext cx="1836172" cy="315475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 algn="dist"/>
              <a:r>
                <a:rPr lang="zh-TW" altLang="en-US" sz="1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模型</a:t>
              </a:r>
              <a:endParaRPr lang="zh-CN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38"/>
            <p:cNvSpPr txBox="1"/>
            <p:nvPr/>
          </p:nvSpPr>
          <p:spPr>
            <a:xfrm>
              <a:off x="431540" y="556320"/>
              <a:ext cx="2039271" cy="20775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algn="dist" defTabSz="685795"/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ADD RELATED TITLE WORDS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377"/>
            <a:ext cx="9144000" cy="1433480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6120172" y="2535917"/>
            <a:ext cx="2016224" cy="2016846"/>
            <a:chOff x="6120172" y="2535917"/>
            <a:chExt cx="2016224" cy="2016846"/>
          </a:xfrm>
        </p:grpSpPr>
        <p:grpSp>
          <p:nvGrpSpPr>
            <p:cNvPr id="12" name="群組 11"/>
            <p:cNvGrpSpPr/>
            <p:nvPr/>
          </p:nvGrpSpPr>
          <p:grpSpPr>
            <a:xfrm>
              <a:off x="6120172" y="2535917"/>
              <a:ext cx="2016224" cy="2016846"/>
              <a:chOff x="6120172" y="2535917"/>
              <a:chExt cx="2016224" cy="2016846"/>
            </a:xfrm>
          </p:grpSpPr>
          <p:sp>
            <p:nvSpPr>
              <p:cNvPr id="10" name="椭圆 39"/>
              <p:cNvSpPr/>
              <p:nvPr/>
            </p:nvSpPr>
            <p:spPr>
              <a:xfrm>
                <a:off x="6120172" y="2535917"/>
                <a:ext cx="2016224" cy="2016846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68" tIns="34284" rIns="68568" bIns="34284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弧形 10"/>
              <p:cNvSpPr/>
              <p:nvPr/>
            </p:nvSpPr>
            <p:spPr>
              <a:xfrm>
                <a:off x="6120172" y="2535917"/>
                <a:ext cx="2016224" cy="2016846"/>
              </a:xfrm>
              <a:prstGeom prst="arc">
                <a:avLst>
                  <a:gd name="adj1" fmla="val 16200000"/>
                  <a:gd name="adj2" fmla="val 11484651"/>
                </a:avLst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68568" tIns="34284" rIns="68568" bIns="34284"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7"/>
            <p:cNvSpPr txBox="1"/>
            <p:nvPr/>
          </p:nvSpPr>
          <p:spPr>
            <a:xfrm>
              <a:off x="6534218" y="3216467"/>
              <a:ext cx="1296144" cy="655746"/>
            </a:xfrm>
            <a:prstGeom prst="rect">
              <a:avLst/>
            </a:prstGeom>
            <a:noFill/>
          </p:spPr>
          <p:txBody>
            <a:bodyPr wrap="square" lIns="100765" tIns="50382" rIns="100765" bIns="50382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TW" sz="3600" dirty="0">
                  <a:solidFill>
                    <a:schemeClr val="tx2">
                      <a:lumMod val="75000"/>
                    </a:schemeClr>
                  </a:solidFill>
                </a:rPr>
                <a:t>0.092</a:t>
              </a:r>
              <a:endParaRPr lang="en-US" altLang="zh-CN" sz="3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798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4294967295"/>
          </p:nvPr>
        </p:nvSpPr>
        <p:spPr>
          <a:xfrm>
            <a:off x="575556" y="2374168"/>
            <a:ext cx="8244916" cy="2178595"/>
          </a:xfrm>
        </p:spPr>
        <p:txBody>
          <a:bodyPr>
            <a:normAutofit/>
          </a:bodyPr>
          <a:lstStyle/>
          <a:p>
            <a:r>
              <a:rPr kumimoji="1" lang="en-US" altLang="zh-TW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xGboost</a:t>
            </a:r>
            <a:endParaRPr kumimoji="1"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bst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&lt;-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xgboost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(data =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sparse_matrix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label =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output_vector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max.depth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4,</a:t>
            </a:r>
          </a:p>
          <a:p>
            <a:pPr marL="0" indent="0">
              <a:buNone/>
            </a:pPr>
            <a:r>
              <a:rPr kumimoji="1"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eta = 1,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nthread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2,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nround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7,objective = "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binary:logistic</a:t>
            </a:r>
            <a:r>
              <a:rPr kumimoji="1"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")</a:t>
            </a:r>
          </a:p>
          <a:p>
            <a:endParaRPr kumimoji="1" lang="en-US" altLang="zh-TW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predict1 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&lt;- predict(model, test,  OOB=TRUE, type = "response")</a:t>
            </a:r>
            <a:endParaRPr kumimoji="1" lang="en-US" altLang="zh-TW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 idx="4294967295"/>
          </p:nvPr>
        </p:nvSpPr>
        <p:spPr>
          <a:xfrm>
            <a:off x="1245059" y="1116496"/>
            <a:ext cx="1866933" cy="591885"/>
          </a:xfrm>
        </p:spPr>
        <p:txBody>
          <a:bodyPr>
            <a:normAutofit fontScale="90000"/>
          </a:bodyPr>
          <a:lstStyle/>
          <a:p>
            <a:r>
              <a:rPr kumimoji="1" lang="zh-TW" altLang="en-US" dirty="0" smtClean="0"/>
              <a:t>主題</a:t>
            </a:r>
            <a:endParaRPr kumimoji="1"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0" y="160276"/>
            <a:ext cx="2470811" cy="531789"/>
            <a:chOff x="0" y="232284"/>
            <a:chExt cx="2470811" cy="531789"/>
          </a:xfrm>
        </p:grpSpPr>
        <p:sp>
          <p:nvSpPr>
            <p:cNvPr id="7" name="矩形 6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37"/>
            <p:cNvSpPr txBox="1"/>
            <p:nvPr/>
          </p:nvSpPr>
          <p:spPr>
            <a:xfrm>
              <a:off x="467576" y="232284"/>
              <a:ext cx="1836172" cy="315475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 algn="dist"/>
              <a:r>
                <a:rPr lang="zh-TW" altLang="en-US" sz="1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模型</a:t>
              </a:r>
              <a:endParaRPr lang="zh-CN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38"/>
            <p:cNvSpPr txBox="1"/>
            <p:nvPr/>
          </p:nvSpPr>
          <p:spPr>
            <a:xfrm>
              <a:off x="431540" y="556320"/>
              <a:ext cx="2039271" cy="20775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algn="dist" defTabSz="685795"/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ADD RELATED TITLE WORDS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377"/>
            <a:ext cx="9144000" cy="1433480"/>
          </a:xfrm>
          <a:prstGeom prst="rect">
            <a:avLst/>
          </a:prstGeom>
        </p:spPr>
      </p:pic>
      <p:grpSp>
        <p:nvGrpSpPr>
          <p:cNvPr id="14" name="群組 13"/>
          <p:cNvGrpSpPr/>
          <p:nvPr/>
        </p:nvGrpSpPr>
        <p:grpSpPr>
          <a:xfrm>
            <a:off x="6120172" y="2535917"/>
            <a:ext cx="2016224" cy="2016846"/>
            <a:chOff x="6120172" y="2535917"/>
            <a:chExt cx="2016224" cy="2016846"/>
          </a:xfrm>
        </p:grpSpPr>
        <p:grpSp>
          <p:nvGrpSpPr>
            <p:cNvPr id="12" name="群組 11"/>
            <p:cNvGrpSpPr/>
            <p:nvPr/>
          </p:nvGrpSpPr>
          <p:grpSpPr>
            <a:xfrm>
              <a:off x="6120172" y="2535917"/>
              <a:ext cx="2016224" cy="2016846"/>
              <a:chOff x="6120172" y="2535917"/>
              <a:chExt cx="2016224" cy="2016846"/>
            </a:xfrm>
          </p:grpSpPr>
          <p:sp>
            <p:nvSpPr>
              <p:cNvPr id="10" name="椭圆 39"/>
              <p:cNvSpPr/>
              <p:nvPr/>
            </p:nvSpPr>
            <p:spPr>
              <a:xfrm>
                <a:off x="6120172" y="2535917"/>
                <a:ext cx="2016224" cy="2016846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68" tIns="34284" rIns="68568" bIns="34284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弧形 10"/>
              <p:cNvSpPr/>
              <p:nvPr/>
            </p:nvSpPr>
            <p:spPr>
              <a:xfrm>
                <a:off x="6120172" y="2535917"/>
                <a:ext cx="2016224" cy="2016846"/>
              </a:xfrm>
              <a:prstGeom prst="arc">
                <a:avLst>
                  <a:gd name="adj1" fmla="val 16200000"/>
                  <a:gd name="adj2" fmla="val 11484651"/>
                </a:avLst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68568" tIns="34284" rIns="68568" bIns="34284"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7"/>
            <p:cNvSpPr txBox="1"/>
            <p:nvPr/>
          </p:nvSpPr>
          <p:spPr>
            <a:xfrm>
              <a:off x="6624228" y="3216467"/>
              <a:ext cx="1296144" cy="655746"/>
            </a:xfrm>
            <a:prstGeom prst="rect">
              <a:avLst/>
            </a:prstGeom>
            <a:noFill/>
          </p:spPr>
          <p:txBody>
            <a:bodyPr wrap="square" lIns="100765" tIns="50382" rIns="100765" bIns="50382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TW" sz="3600" dirty="0">
                  <a:solidFill>
                    <a:schemeClr val="tx2">
                      <a:lumMod val="75000"/>
                    </a:schemeClr>
                  </a:solidFill>
                </a:rPr>
                <a:t>0.04</a:t>
              </a:r>
              <a:endParaRPr lang="en-US" altLang="zh-CN" sz="3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59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4294967295"/>
          </p:nvPr>
        </p:nvSpPr>
        <p:spPr>
          <a:xfrm>
            <a:off x="575556" y="2374168"/>
            <a:ext cx="8244916" cy="2178595"/>
          </a:xfrm>
        </p:spPr>
        <p:txBody>
          <a:bodyPr>
            <a:normAutofit/>
          </a:bodyPr>
          <a:lstStyle/>
          <a:p>
            <a:r>
              <a:rPr kumimoji="1" lang="en-US" altLang="zh-TW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xGboost</a:t>
            </a:r>
            <a:endParaRPr kumimoji="1"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缺失值補</a:t>
            </a:r>
            <a:r>
              <a:rPr kumimoji="1"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bst3 &lt;-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xgboost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(data = sparse_matrix3, label =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output_vector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max.depth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4,</a:t>
            </a:r>
          </a:p>
          <a:p>
            <a:pPr marL="0" indent="0">
              <a:buNone/>
            </a:pP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kumimoji="1"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eta = 1,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nthread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2,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nround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10,objective = "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binary:logistic</a:t>
            </a:r>
            <a:r>
              <a:rPr kumimoji="1"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")</a:t>
            </a:r>
          </a:p>
          <a:p>
            <a:endParaRPr kumimoji="1" lang="en-US" altLang="zh-TW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zh-TW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pred</a:t>
            </a:r>
            <a:r>
              <a:rPr kumimoji="1"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&lt;- predict(bst3, sparse_matrix3)</a:t>
            </a:r>
            <a:endParaRPr kumimoji="1"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0" y="160276"/>
            <a:ext cx="2470811" cy="531789"/>
            <a:chOff x="0" y="232284"/>
            <a:chExt cx="2470811" cy="531789"/>
          </a:xfrm>
        </p:grpSpPr>
        <p:sp>
          <p:nvSpPr>
            <p:cNvPr id="7" name="矩形 6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37"/>
            <p:cNvSpPr txBox="1"/>
            <p:nvPr/>
          </p:nvSpPr>
          <p:spPr>
            <a:xfrm>
              <a:off x="467576" y="232284"/>
              <a:ext cx="1836172" cy="315475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 algn="dist"/>
              <a:r>
                <a:rPr lang="zh-TW" altLang="en-US" sz="1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模型</a:t>
              </a:r>
              <a:endParaRPr lang="zh-CN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38"/>
            <p:cNvSpPr txBox="1"/>
            <p:nvPr/>
          </p:nvSpPr>
          <p:spPr>
            <a:xfrm>
              <a:off x="431540" y="556320"/>
              <a:ext cx="2039271" cy="20775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algn="dist" defTabSz="685795"/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ADD RELATED TITLE WORDS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6120172" y="2535917"/>
            <a:ext cx="2016224" cy="2016846"/>
            <a:chOff x="6120172" y="2535917"/>
            <a:chExt cx="2016224" cy="2016846"/>
          </a:xfrm>
        </p:grpSpPr>
        <p:grpSp>
          <p:nvGrpSpPr>
            <p:cNvPr id="12" name="群組 11"/>
            <p:cNvGrpSpPr/>
            <p:nvPr/>
          </p:nvGrpSpPr>
          <p:grpSpPr>
            <a:xfrm>
              <a:off x="6120172" y="2535917"/>
              <a:ext cx="2016224" cy="2016846"/>
              <a:chOff x="6120172" y="2535917"/>
              <a:chExt cx="2016224" cy="2016846"/>
            </a:xfrm>
          </p:grpSpPr>
          <p:sp>
            <p:nvSpPr>
              <p:cNvPr id="10" name="椭圆 39"/>
              <p:cNvSpPr/>
              <p:nvPr/>
            </p:nvSpPr>
            <p:spPr>
              <a:xfrm>
                <a:off x="6120172" y="2535917"/>
                <a:ext cx="2016224" cy="2016846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68" tIns="34284" rIns="68568" bIns="34284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弧形 10"/>
              <p:cNvSpPr/>
              <p:nvPr/>
            </p:nvSpPr>
            <p:spPr>
              <a:xfrm>
                <a:off x="6120172" y="2535917"/>
                <a:ext cx="2016224" cy="2016846"/>
              </a:xfrm>
              <a:prstGeom prst="arc">
                <a:avLst>
                  <a:gd name="adj1" fmla="val 16200000"/>
                  <a:gd name="adj2" fmla="val 11484651"/>
                </a:avLst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68568" tIns="34284" rIns="68568" bIns="34284"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7"/>
            <p:cNvSpPr txBox="1"/>
            <p:nvPr/>
          </p:nvSpPr>
          <p:spPr>
            <a:xfrm>
              <a:off x="6534218" y="3216467"/>
              <a:ext cx="1296144" cy="655746"/>
            </a:xfrm>
            <a:prstGeom prst="rect">
              <a:avLst/>
            </a:prstGeom>
            <a:noFill/>
          </p:spPr>
          <p:txBody>
            <a:bodyPr wrap="square" lIns="100765" tIns="50382" rIns="100765" bIns="50382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TW" sz="3600" dirty="0">
                  <a:solidFill>
                    <a:schemeClr val="tx2">
                      <a:lumMod val="75000"/>
                    </a:schemeClr>
                  </a:solidFill>
                </a:rPr>
                <a:t>0.105</a:t>
              </a:r>
              <a:endParaRPr lang="en-US" altLang="zh-CN" sz="3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9274"/>
            <a:ext cx="9144000" cy="136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7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4294967295"/>
          </p:nvPr>
        </p:nvSpPr>
        <p:spPr>
          <a:xfrm>
            <a:off x="577779" y="1037871"/>
            <a:ext cx="4860540" cy="3514891"/>
          </a:xfrm>
        </p:spPr>
        <p:txBody>
          <a:bodyPr>
            <a:normAutofit/>
          </a:bodyPr>
          <a:lstStyle/>
          <a:p>
            <a:r>
              <a:rPr kumimoji="1"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轉換表格</a:t>
            </a:r>
            <a:endParaRPr kumimoji="1"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讓每個藝人獨立</a:t>
            </a:r>
            <a:endParaRPr kumimoji="1"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zh-TW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xGboost</a:t>
            </a:r>
            <a:endParaRPr kumimoji="1"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kumimoji="1" lang="en-US" altLang="zh-TW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bst4 &lt;-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xgboost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(data = sparse_matrix4, label =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output_vector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max.depth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4,</a:t>
            </a:r>
          </a:p>
          <a:p>
            <a:pPr marL="0" indent="0">
              <a:buNone/>
            </a:pP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eta = 1,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nthread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2, 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nround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5,objective = "</a:t>
            </a:r>
            <a:r>
              <a:rPr kumimoji="1" lang="en-US" altLang="zh-TW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binary:logistic</a:t>
            </a:r>
            <a:r>
              <a:rPr kumimoji="1"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")</a:t>
            </a:r>
          </a:p>
          <a:p>
            <a:endParaRPr kumimoji="1" lang="en-US" altLang="zh-TW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en-US" altLang="zh-TW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pred</a:t>
            </a:r>
            <a:r>
              <a:rPr kumimoji="1" lang="en-US" altLang="zh-TW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zh-TW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&lt;- predict(bst4, sparse_matrix4)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0" y="160276"/>
            <a:ext cx="2470811" cy="531789"/>
            <a:chOff x="0" y="232284"/>
            <a:chExt cx="2470811" cy="531789"/>
          </a:xfrm>
        </p:grpSpPr>
        <p:sp>
          <p:nvSpPr>
            <p:cNvPr id="7" name="矩形 6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8" name="文本框 37"/>
            <p:cNvSpPr txBox="1"/>
            <p:nvPr/>
          </p:nvSpPr>
          <p:spPr>
            <a:xfrm>
              <a:off x="467576" y="232284"/>
              <a:ext cx="1836172" cy="315475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 algn="dist"/>
              <a:r>
                <a:rPr lang="zh-TW" altLang="en-US" sz="1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模型</a:t>
              </a:r>
              <a:endParaRPr lang="zh-CN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38"/>
            <p:cNvSpPr txBox="1"/>
            <p:nvPr/>
          </p:nvSpPr>
          <p:spPr>
            <a:xfrm>
              <a:off x="431540" y="556320"/>
              <a:ext cx="2039271" cy="20775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algn="dist" defTabSz="685795"/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ADD RELATED TITLE WORDS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4391980" y="787124"/>
            <a:ext cx="2016224" cy="2016846"/>
            <a:chOff x="6120172" y="2535917"/>
            <a:chExt cx="2016224" cy="2016846"/>
          </a:xfrm>
        </p:grpSpPr>
        <p:grpSp>
          <p:nvGrpSpPr>
            <p:cNvPr id="12" name="群組 11"/>
            <p:cNvGrpSpPr/>
            <p:nvPr/>
          </p:nvGrpSpPr>
          <p:grpSpPr>
            <a:xfrm>
              <a:off x="6120172" y="2535917"/>
              <a:ext cx="2016224" cy="2016846"/>
              <a:chOff x="6120172" y="2535917"/>
              <a:chExt cx="2016224" cy="2016846"/>
            </a:xfrm>
          </p:grpSpPr>
          <p:sp>
            <p:nvSpPr>
              <p:cNvPr id="10" name="椭圆 39"/>
              <p:cNvSpPr/>
              <p:nvPr/>
            </p:nvSpPr>
            <p:spPr>
              <a:xfrm>
                <a:off x="6120172" y="2535917"/>
                <a:ext cx="2016224" cy="2016846"/>
              </a:xfrm>
              <a:prstGeom prst="ellipse">
                <a:avLst/>
              </a:prstGeom>
              <a:noFill/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68" tIns="34284" rIns="68568" bIns="34284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弧形 10"/>
              <p:cNvSpPr/>
              <p:nvPr/>
            </p:nvSpPr>
            <p:spPr>
              <a:xfrm>
                <a:off x="6120172" y="2535917"/>
                <a:ext cx="2016224" cy="2016846"/>
              </a:xfrm>
              <a:prstGeom prst="arc">
                <a:avLst>
                  <a:gd name="adj1" fmla="val 16200000"/>
                  <a:gd name="adj2" fmla="val 11484651"/>
                </a:avLst>
              </a:prstGeom>
              <a:ln w="762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lIns="68568" tIns="34284" rIns="68568" bIns="34284"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" name="文本框 17"/>
            <p:cNvSpPr txBox="1"/>
            <p:nvPr/>
          </p:nvSpPr>
          <p:spPr>
            <a:xfrm>
              <a:off x="6534218" y="3216467"/>
              <a:ext cx="1296144" cy="655746"/>
            </a:xfrm>
            <a:prstGeom prst="rect">
              <a:avLst/>
            </a:prstGeom>
            <a:noFill/>
          </p:spPr>
          <p:txBody>
            <a:bodyPr wrap="square" lIns="100765" tIns="50382" rIns="100765" bIns="50382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kumimoji="1" lang="en-US" altLang="zh-TW" sz="3600" dirty="0">
                  <a:solidFill>
                    <a:schemeClr val="tx2">
                      <a:lumMod val="75000"/>
                    </a:schemeClr>
                  </a:solidFill>
                </a:rPr>
                <a:t>0.373</a:t>
              </a:r>
              <a:endParaRPr lang="en-US" altLang="zh-CN" sz="36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14" y="-36627"/>
            <a:ext cx="2164653" cy="5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8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 rot="16200000">
            <a:off x="-577020" y="1480000"/>
            <a:ext cx="4182491" cy="2983204"/>
          </a:xfrm>
          <a:custGeom>
            <a:avLst/>
            <a:gdLst>
              <a:gd name="connsiteX0" fmla="*/ 290314 w 2817606"/>
              <a:gd name="connsiteY0" fmla="*/ 0 h 1741847"/>
              <a:gd name="connsiteX1" fmla="*/ 2527292 w 2817606"/>
              <a:gd name="connsiteY1" fmla="*/ 0 h 1741847"/>
              <a:gd name="connsiteX2" fmla="*/ 2817606 w 2817606"/>
              <a:gd name="connsiteY2" fmla="*/ 290314 h 1741847"/>
              <a:gd name="connsiteX3" fmla="*/ 2817606 w 2817606"/>
              <a:gd name="connsiteY3" fmla="*/ 1741847 h 1741847"/>
              <a:gd name="connsiteX4" fmla="*/ 2817606 w 2817606"/>
              <a:gd name="connsiteY4" fmla="*/ 1741847 h 1741847"/>
              <a:gd name="connsiteX5" fmla="*/ 0 w 2817606"/>
              <a:gd name="connsiteY5" fmla="*/ 1741847 h 1741847"/>
              <a:gd name="connsiteX6" fmla="*/ 0 w 2817606"/>
              <a:gd name="connsiteY6" fmla="*/ 1741847 h 1741847"/>
              <a:gd name="connsiteX7" fmla="*/ 0 w 2817606"/>
              <a:gd name="connsiteY7" fmla="*/ 290314 h 1741847"/>
              <a:gd name="connsiteX8" fmla="*/ 290314 w 2817606"/>
              <a:gd name="connsiteY8" fmla="*/ 0 h 1741847"/>
              <a:gd name="connsiteX0" fmla="*/ 290314 w 2817606"/>
              <a:gd name="connsiteY0" fmla="*/ 436099 h 2177946"/>
              <a:gd name="connsiteX1" fmla="*/ 2344412 w 2817606"/>
              <a:gd name="connsiteY1" fmla="*/ 0 h 2177946"/>
              <a:gd name="connsiteX2" fmla="*/ 2817606 w 2817606"/>
              <a:gd name="connsiteY2" fmla="*/ 726413 h 2177946"/>
              <a:gd name="connsiteX3" fmla="*/ 2817606 w 2817606"/>
              <a:gd name="connsiteY3" fmla="*/ 2177946 h 2177946"/>
              <a:gd name="connsiteX4" fmla="*/ 2817606 w 2817606"/>
              <a:gd name="connsiteY4" fmla="*/ 2177946 h 2177946"/>
              <a:gd name="connsiteX5" fmla="*/ 0 w 2817606"/>
              <a:gd name="connsiteY5" fmla="*/ 2177946 h 2177946"/>
              <a:gd name="connsiteX6" fmla="*/ 0 w 2817606"/>
              <a:gd name="connsiteY6" fmla="*/ 2177946 h 2177946"/>
              <a:gd name="connsiteX7" fmla="*/ 0 w 2817606"/>
              <a:gd name="connsiteY7" fmla="*/ 726413 h 2177946"/>
              <a:gd name="connsiteX8" fmla="*/ 290314 w 2817606"/>
              <a:gd name="connsiteY8" fmla="*/ 436099 h 2177946"/>
              <a:gd name="connsiteX0" fmla="*/ 416923 w 2817606"/>
              <a:gd name="connsiteY0" fmla="*/ 84407 h 2177946"/>
              <a:gd name="connsiteX1" fmla="*/ 2344412 w 2817606"/>
              <a:gd name="connsiteY1" fmla="*/ 0 h 2177946"/>
              <a:gd name="connsiteX2" fmla="*/ 2817606 w 2817606"/>
              <a:gd name="connsiteY2" fmla="*/ 726413 h 2177946"/>
              <a:gd name="connsiteX3" fmla="*/ 2817606 w 2817606"/>
              <a:gd name="connsiteY3" fmla="*/ 2177946 h 2177946"/>
              <a:gd name="connsiteX4" fmla="*/ 2817606 w 2817606"/>
              <a:gd name="connsiteY4" fmla="*/ 2177946 h 2177946"/>
              <a:gd name="connsiteX5" fmla="*/ 0 w 2817606"/>
              <a:gd name="connsiteY5" fmla="*/ 2177946 h 2177946"/>
              <a:gd name="connsiteX6" fmla="*/ 0 w 2817606"/>
              <a:gd name="connsiteY6" fmla="*/ 2177946 h 2177946"/>
              <a:gd name="connsiteX7" fmla="*/ 0 w 2817606"/>
              <a:gd name="connsiteY7" fmla="*/ 726413 h 2177946"/>
              <a:gd name="connsiteX8" fmla="*/ 416923 w 2817606"/>
              <a:gd name="connsiteY8" fmla="*/ 84407 h 2177946"/>
              <a:gd name="connsiteX0" fmla="*/ 416923 w 2817606"/>
              <a:gd name="connsiteY0" fmla="*/ 84407 h 2177946"/>
              <a:gd name="connsiteX1" fmla="*/ 2344412 w 2817606"/>
              <a:gd name="connsiteY1" fmla="*/ 0 h 2177946"/>
              <a:gd name="connsiteX2" fmla="*/ 2817606 w 2817606"/>
              <a:gd name="connsiteY2" fmla="*/ 726413 h 2177946"/>
              <a:gd name="connsiteX3" fmla="*/ 2817606 w 2817606"/>
              <a:gd name="connsiteY3" fmla="*/ 2177946 h 2177946"/>
              <a:gd name="connsiteX4" fmla="*/ 2817606 w 2817606"/>
              <a:gd name="connsiteY4" fmla="*/ 2177946 h 2177946"/>
              <a:gd name="connsiteX5" fmla="*/ 0 w 2817606"/>
              <a:gd name="connsiteY5" fmla="*/ 2177946 h 2177946"/>
              <a:gd name="connsiteX6" fmla="*/ 0 w 2817606"/>
              <a:gd name="connsiteY6" fmla="*/ 2177946 h 2177946"/>
              <a:gd name="connsiteX7" fmla="*/ 0 w 2817606"/>
              <a:gd name="connsiteY7" fmla="*/ 726413 h 2177946"/>
              <a:gd name="connsiteX8" fmla="*/ 416923 w 2817606"/>
              <a:gd name="connsiteY8" fmla="*/ 84407 h 2177946"/>
              <a:gd name="connsiteX0" fmla="*/ 416923 w 2817606"/>
              <a:gd name="connsiteY0" fmla="*/ 196949 h 2290488"/>
              <a:gd name="connsiteX1" fmla="*/ 2147464 w 2817606"/>
              <a:gd name="connsiteY1" fmla="*/ 0 h 2290488"/>
              <a:gd name="connsiteX2" fmla="*/ 2817606 w 2817606"/>
              <a:gd name="connsiteY2" fmla="*/ 838955 h 2290488"/>
              <a:gd name="connsiteX3" fmla="*/ 2817606 w 2817606"/>
              <a:gd name="connsiteY3" fmla="*/ 2290488 h 2290488"/>
              <a:gd name="connsiteX4" fmla="*/ 2817606 w 2817606"/>
              <a:gd name="connsiteY4" fmla="*/ 2290488 h 2290488"/>
              <a:gd name="connsiteX5" fmla="*/ 0 w 2817606"/>
              <a:gd name="connsiteY5" fmla="*/ 2290488 h 2290488"/>
              <a:gd name="connsiteX6" fmla="*/ 0 w 2817606"/>
              <a:gd name="connsiteY6" fmla="*/ 2290488 h 2290488"/>
              <a:gd name="connsiteX7" fmla="*/ 0 w 2817606"/>
              <a:gd name="connsiteY7" fmla="*/ 838955 h 2290488"/>
              <a:gd name="connsiteX8" fmla="*/ 416923 w 2817606"/>
              <a:gd name="connsiteY8" fmla="*/ 196949 h 2290488"/>
              <a:gd name="connsiteX0" fmla="*/ 445058 w 2817606"/>
              <a:gd name="connsiteY0" fmla="*/ 267287 h 2290488"/>
              <a:gd name="connsiteX1" fmla="*/ 2147464 w 2817606"/>
              <a:gd name="connsiteY1" fmla="*/ 0 h 2290488"/>
              <a:gd name="connsiteX2" fmla="*/ 2817606 w 2817606"/>
              <a:gd name="connsiteY2" fmla="*/ 838955 h 2290488"/>
              <a:gd name="connsiteX3" fmla="*/ 2817606 w 2817606"/>
              <a:gd name="connsiteY3" fmla="*/ 2290488 h 2290488"/>
              <a:gd name="connsiteX4" fmla="*/ 2817606 w 2817606"/>
              <a:gd name="connsiteY4" fmla="*/ 2290488 h 2290488"/>
              <a:gd name="connsiteX5" fmla="*/ 0 w 2817606"/>
              <a:gd name="connsiteY5" fmla="*/ 2290488 h 2290488"/>
              <a:gd name="connsiteX6" fmla="*/ 0 w 2817606"/>
              <a:gd name="connsiteY6" fmla="*/ 2290488 h 2290488"/>
              <a:gd name="connsiteX7" fmla="*/ 0 w 2817606"/>
              <a:gd name="connsiteY7" fmla="*/ 838955 h 2290488"/>
              <a:gd name="connsiteX8" fmla="*/ 445058 w 2817606"/>
              <a:gd name="connsiteY8" fmla="*/ 267287 h 2290488"/>
              <a:gd name="connsiteX0" fmla="*/ 796750 w 2817606"/>
              <a:gd name="connsiteY0" fmla="*/ 337626 h 2290488"/>
              <a:gd name="connsiteX1" fmla="*/ 2147464 w 2817606"/>
              <a:gd name="connsiteY1" fmla="*/ 0 h 2290488"/>
              <a:gd name="connsiteX2" fmla="*/ 2817606 w 2817606"/>
              <a:gd name="connsiteY2" fmla="*/ 838955 h 2290488"/>
              <a:gd name="connsiteX3" fmla="*/ 2817606 w 2817606"/>
              <a:gd name="connsiteY3" fmla="*/ 2290488 h 2290488"/>
              <a:gd name="connsiteX4" fmla="*/ 2817606 w 2817606"/>
              <a:gd name="connsiteY4" fmla="*/ 2290488 h 2290488"/>
              <a:gd name="connsiteX5" fmla="*/ 0 w 2817606"/>
              <a:gd name="connsiteY5" fmla="*/ 2290488 h 2290488"/>
              <a:gd name="connsiteX6" fmla="*/ 0 w 2817606"/>
              <a:gd name="connsiteY6" fmla="*/ 2290488 h 2290488"/>
              <a:gd name="connsiteX7" fmla="*/ 0 w 2817606"/>
              <a:gd name="connsiteY7" fmla="*/ 838955 h 2290488"/>
              <a:gd name="connsiteX8" fmla="*/ 796750 w 2817606"/>
              <a:gd name="connsiteY8" fmla="*/ 337626 h 2290488"/>
              <a:gd name="connsiteX0" fmla="*/ 796750 w 2817606"/>
              <a:gd name="connsiteY0" fmla="*/ 338620 h 2291482"/>
              <a:gd name="connsiteX1" fmla="*/ 2147464 w 2817606"/>
              <a:gd name="connsiteY1" fmla="*/ 994 h 2291482"/>
              <a:gd name="connsiteX2" fmla="*/ 2817606 w 2817606"/>
              <a:gd name="connsiteY2" fmla="*/ 839949 h 2291482"/>
              <a:gd name="connsiteX3" fmla="*/ 2817606 w 2817606"/>
              <a:gd name="connsiteY3" fmla="*/ 2291482 h 2291482"/>
              <a:gd name="connsiteX4" fmla="*/ 2817606 w 2817606"/>
              <a:gd name="connsiteY4" fmla="*/ 2291482 h 2291482"/>
              <a:gd name="connsiteX5" fmla="*/ 0 w 2817606"/>
              <a:gd name="connsiteY5" fmla="*/ 2291482 h 2291482"/>
              <a:gd name="connsiteX6" fmla="*/ 0 w 2817606"/>
              <a:gd name="connsiteY6" fmla="*/ 2291482 h 2291482"/>
              <a:gd name="connsiteX7" fmla="*/ 0 w 2817606"/>
              <a:gd name="connsiteY7" fmla="*/ 839949 h 2291482"/>
              <a:gd name="connsiteX8" fmla="*/ 796750 w 2817606"/>
              <a:gd name="connsiteY8" fmla="*/ 338620 h 2291482"/>
              <a:gd name="connsiteX0" fmla="*/ 796750 w 2817606"/>
              <a:gd name="connsiteY0" fmla="*/ 338620 h 2291482"/>
              <a:gd name="connsiteX1" fmla="*/ 2100980 w 2817606"/>
              <a:gd name="connsiteY1" fmla="*/ 994 h 2291482"/>
              <a:gd name="connsiteX2" fmla="*/ 2817606 w 2817606"/>
              <a:gd name="connsiteY2" fmla="*/ 839949 h 2291482"/>
              <a:gd name="connsiteX3" fmla="*/ 2817606 w 2817606"/>
              <a:gd name="connsiteY3" fmla="*/ 2291482 h 2291482"/>
              <a:gd name="connsiteX4" fmla="*/ 2817606 w 2817606"/>
              <a:gd name="connsiteY4" fmla="*/ 2291482 h 2291482"/>
              <a:gd name="connsiteX5" fmla="*/ 0 w 2817606"/>
              <a:gd name="connsiteY5" fmla="*/ 2291482 h 2291482"/>
              <a:gd name="connsiteX6" fmla="*/ 0 w 2817606"/>
              <a:gd name="connsiteY6" fmla="*/ 2291482 h 2291482"/>
              <a:gd name="connsiteX7" fmla="*/ 0 w 2817606"/>
              <a:gd name="connsiteY7" fmla="*/ 839949 h 2291482"/>
              <a:gd name="connsiteX8" fmla="*/ 796750 w 2817606"/>
              <a:gd name="connsiteY8" fmla="*/ 338620 h 2291482"/>
              <a:gd name="connsiteX0" fmla="*/ 796750 w 2817606"/>
              <a:gd name="connsiteY0" fmla="*/ 339171 h 2292033"/>
              <a:gd name="connsiteX1" fmla="*/ 2100980 w 2817606"/>
              <a:gd name="connsiteY1" fmla="*/ 1545 h 2292033"/>
              <a:gd name="connsiteX2" fmla="*/ 2817606 w 2817606"/>
              <a:gd name="connsiteY2" fmla="*/ 840500 h 2292033"/>
              <a:gd name="connsiteX3" fmla="*/ 2817606 w 2817606"/>
              <a:gd name="connsiteY3" fmla="*/ 2292033 h 2292033"/>
              <a:gd name="connsiteX4" fmla="*/ 2817606 w 2817606"/>
              <a:gd name="connsiteY4" fmla="*/ 2292033 h 2292033"/>
              <a:gd name="connsiteX5" fmla="*/ 0 w 2817606"/>
              <a:gd name="connsiteY5" fmla="*/ 2292033 h 2292033"/>
              <a:gd name="connsiteX6" fmla="*/ 0 w 2817606"/>
              <a:gd name="connsiteY6" fmla="*/ 2292033 h 2292033"/>
              <a:gd name="connsiteX7" fmla="*/ 0 w 2817606"/>
              <a:gd name="connsiteY7" fmla="*/ 840500 h 2292033"/>
              <a:gd name="connsiteX8" fmla="*/ 796750 w 2817606"/>
              <a:gd name="connsiteY8" fmla="*/ 339171 h 2292033"/>
              <a:gd name="connsiteX0" fmla="*/ 796750 w 2817606"/>
              <a:gd name="connsiteY0" fmla="*/ 339171 h 2292033"/>
              <a:gd name="connsiteX1" fmla="*/ 2100980 w 2817606"/>
              <a:gd name="connsiteY1" fmla="*/ 1545 h 2292033"/>
              <a:gd name="connsiteX2" fmla="*/ 2817606 w 2817606"/>
              <a:gd name="connsiteY2" fmla="*/ 840500 h 2292033"/>
              <a:gd name="connsiteX3" fmla="*/ 2817606 w 2817606"/>
              <a:gd name="connsiteY3" fmla="*/ 2292033 h 2292033"/>
              <a:gd name="connsiteX4" fmla="*/ 2817606 w 2817606"/>
              <a:gd name="connsiteY4" fmla="*/ 2292033 h 2292033"/>
              <a:gd name="connsiteX5" fmla="*/ 0 w 2817606"/>
              <a:gd name="connsiteY5" fmla="*/ 2292033 h 2292033"/>
              <a:gd name="connsiteX6" fmla="*/ 0 w 2817606"/>
              <a:gd name="connsiteY6" fmla="*/ 2292033 h 2292033"/>
              <a:gd name="connsiteX7" fmla="*/ 0 w 2817606"/>
              <a:gd name="connsiteY7" fmla="*/ 840500 h 2292033"/>
              <a:gd name="connsiteX8" fmla="*/ 796750 w 2817606"/>
              <a:gd name="connsiteY8" fmla="*/ 339171 h 2292033"/>
              <a:gd name="connsiteX0" fmla="*/ 796750 w 2817606"/>
              <a:gd name="connsiteY0" fmla="*/ 339171 h 2292033"/>
              <a:gd name="connsiteX1" fmla="*/ 2100980 w 2817606"/>
              <a:gd name="connsiteY1" fmla="*/ 1545 h 2292033"/>
              <a:gd name="connsiteX2" fmla="*/ 2817606 w 2817606"/>
              <a:gd name="connsiteY2" fmla="*/ 840500 h 2292033"/>
              <a:gd name="connsiteX3" fmla="*/ 2817606 w 2817606"/>
              <a:gd name="connsiteY3" fmla="*/ 2292033 h 2292033"/>
              <a:gd name="connsiteX4" fmla="*/ 2817606 w 2817606"/>
              <a:gd name="connsiteY4" fmla="*/ 2292033 h 2292033"/>
              <a:gd name="connsiteX5" fmla="*/ 0 w 2817606"/>
              <a:gd name="connsiteY5" fmla="*/ 2292033 h 2292033"/>
              <a:gd name="connsiteX6" fmla="*/ 0 w 2817606"/>
              <a:gd name="connsiteY6" fmla="*/ 2292033 h 2292033"/>
              <a:gd name="connsiteX7" fmla="*/ 0 w 2817606"/>
              <a:gd name="connsiteY7" fmla="*/ 840500 h 2292033"/>
              <a:gd name="connsiteX8" fmla="*/ 796750 w 2817606"/>
              <a:gd name="connsiteY8" fmla="*/ 339171 h 2292033"/>
              <a:gd name="connsiteX0" fmla="*/ 796750 w 2817606"/>
              <a:gd name="connsiteY0" fmla="*/ 339171 h 2292033"/>
              <a:gd name="connsiteX1" fmla="*/ 2100980 w 2817606"/>
              <a:gd name="connsiteY1" fmla="*/ 1545 h 2292033"/>
              <a:gd name="connsiteX2" fmla="*/ 2817606 w 2817606"/>
              <a:gd name="connsiteY2" fmla="*/ 840500 h 2292033"/>
              <a:gd name="connsiteX3" fmla="*/ 2817606 w 2817606"/>
              <a:gd name="connsiteY3" fmla="*/ 2292033 h 2292033"/>
              <a:gd name="connsiteX4" fmla="*/ 2817606 w 2817606"/>
              <a:gd name="connsiteY4" fmla="*/ 2292033 h 2292033"/>
              <a:gd name="connsiteX5" fmla="*/ 0 w 2817606"/>
              <a:gd name="connsiteY5" fmla="*/ 2292033 h 2292033"/>
              <a:gd name="connsiteX6" fmla="*/ 0 w 2817606"/>
              <a:gd name="connsiteY6" fmla="*/ 2292033 h 2292033"/>
              <a:gd name="connsiteX7" fmla="*/ 0 w 2817606"/>
              <a:gd name="connsiteY7" fmla="*/ 840500 h 2292033"/>
              <a:gd name="connsiteX8" fmla="*/ 796750 w 2817606"/>
              <a:gd name="connsiteY8" fmla="*/ 339171 h 2292033"/>
              <a:gd name="connsiteX0" fmla="*/ 796750 w 2817606"/>
              <a:gd name="connsiteY0" fmla="*/ 339171 h 2292033"/>
              <a:gd name="connsiteX1" fmla="*/ 2100980 w 2817606"/>
              <a:gd name="connsiteY1" fmla="*/ 1545 h 2292033"/>
              <a:gd name="connsiteX2" fmla="*/ 2817606 w 2817606"/>
              <a:gd name="connsiteY2" fmla="*/ 840500 h 2292033"/>
              <a:gd name="connsiteX3" fmla="*/ 2817606 w 2817606"/>
              <a:gd name="connsiteY3" fmla="*/ 2292033 h 2292033"/>
              <a:gd name="connsiteX4" fmla="*/ 2817606 w 2817606"/>
              <a:gd name="connsiteY4" fmla="*/ 2292033 h 2292033"/>
              <a:gd name="connsiteX5" fmla="*/ 0 w 2817606"/>
              <a:gd name="connsiteY5" fmla="*/ 2292033 h 2292033"/>
              <a:gd name="connsiteX6" fmla="*/ 0 w 2817606"/>
              <a:gd name="connsiteY6" fmla="*/ 2292033 h 2292033"/>
              <a:gd name="connsiteX7" fmla="*/ 15494 w 2817606"/>
              <a:gd name="connsiteY7" fmla="*/ 996229 h 2292033"/>
              <a:gd name="connsiteX8" fmla="*/ 796750 w 2817606"/>
              <a:gd name="connsiteY8" fmla="*/ 339171 h 2292033"/>
              <a:gd name="connsiteX0" fmla="*/ 798775 w 2819631"/>
              <a:gd name="connsiteY0" fmla="*/ 339171 h 2292033"/>
              <a:gd name="connsiteX1" fmla="*/ 2103005 w 2819631"/>
              <a:gd name="connsiteY1" fmla="*/ 1545 h 2292033"/>
              <a:gd name="connsiteX2" fmla="*/ 2819631 w 2819631"/>
              <a:gd name="connsiteY2" fmla="*/ 840500 h 2292033"/>
              <a:gd name="connsiteX3" fmla="*/ 2819631 w 2819631"/>
              <a:gd name="connsiteY3" fmla="*/ 2292033 h 2292033"/>
              <a:gd name="connsiteX4" fmla="*/ 2819631 w 2819631"/>
              <a:gd name="connsiteY4" fmla="*/ 2292033 h 2292033"/>
              <a:gd name="connsiteX5" fmla="*/ 2025 w 2819631"/>
              <a:gd name="connsiteY5" fmla="*/ 2292033 h 2292033"/>
              <a:gd name="connsiteX6" fmla="*/ 2025 w 2819631"/>
              <a:gd name="connsiteY6" fmla="*/ 2292033 h 2292033"/>
              <a:gd name="connsiteX7" fmla="*/ 17519 w 2819631"/>
              <a:gd name="connsiteY7" fmla="*/ 996229 h 2292033"/>
              <a:gd name="connsiteX8" fmla="*/ 798775 w 2819631"/>
              <a:gd name="connsiteY8" fmla="*/ 339171 h 2292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9631" h="2292033">
                <a:moveTo>
                  <a:pt x="798775" y="339171"/>
                </a:moveTo>
                <a:cubicBezTo>
                  <a:pt x="1811720" y="636097"/>
                  <a:pt x="1632775" y="32691"/>
                  <a:pt x="2103005" y="1545"/>
                </a:cubicBezTo>
                <a:cubicBezTo>
                  <a:pt x="2573235" y="-29601"/>
                  <a:pt x="2819631" y="415428"/>
                  <a:pt x="2819631" y="840500"/>
                </a:cubicBezTo>
                <a:lnTo>
                  <a:pt x="2819631" y="2292033"/>
                </a:lnTo>
                <a:lnTo>
                  <a:pt x="2819631" y="2292033"/>
                </a:lnTo>
                <a:lnTo>
                  <a:pt x="2025" y="2292033"/>
                </a:lnTo>
                <a:lnTo>
                  <a:pt x="2025" y="2292033"/>
                </a:lnTo>
                <a:cubicBezTo>
                  <a:pt x="7190" y="1860098"/>
                  <a:pt x="-13470" y="1530308"/>
                  <a:pt x="17519" y="996229"/>
                </a:cubicBezTo>
                <a:cubicBezTo>
                  <a:pt x="48508" y="462150"/>
                  <a:pt x="545470" y="308027"/>
                  <a:pt x="798775" y="339171"/>
                </a:cubicBezTo>
                <a:close/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21" tIns="32510" rIns="65021" bIns="32510" rtlCol="0" anchor="ctr"/>
          <a:lstStyle/>
          <a:p>
            <a:pPr algn="ctr">
              <a:lnSpc>
                <a:spcPct val="120000"/>
              </a:lnSpc>
            </a:pPr>
            <a:endParaRPr lang="id-ID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3242526348"/>
              </p:ext>
            </p:extLst>
          </p:nvPr>
        </p:nvGraphicFramePr>
        <p:xfrm>
          <a:off x="3099556" y="2634708"/>
          <a:ext cx="1976504" cy="2430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2" name="Content Placeholder 2"/>
          <p:cNvSpPr txBox="1">
            <a:spLocks/>
          </p:cNvSpPr>
          <p:nvPr/>
        </p:nvSpPr>
        <p:spPr>
          <a:xfrm>
            <a:off x="5304510" y="883432"/>
            <a:ext cx="3724672" cy="5601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TW" altLang="en-US" dirty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粉絲圓夢計畫！！ 主持人一個月任務大挑戰！</a:t>
            </a:r>
            <a:r>
              <a:rPr lang="zh-TW" altLang="en-US" dirty="0" smtClean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！</a:t>
            </a:r>
            <a:endParaRPr lang="en-US" altLang="zh-TW" dirty="0" smtClean="0">
              <a:latin typeface="Arial" panose="020B0604020202020204" pitchFamily="34" charset="0"/>
              <a:ea typeface="微软雅黑" panose="020B0503020204020204" pitchFamily="34" charset="-122"/>
              <a:cs typeface="Calibri Light"/>
              <a:sym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TW" altLang="en-US" dirty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你的形象賺得了錢嗎？ 藝人業配能力大對抗！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Calibri Light"/>
              <a:sym typeface="Arial" panose="020B0604020202020204" pitchFamily="34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5311824" y="1487829"/>
            <a:ext cx="3724672" cy="536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TW" altLang="en-US" dirty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紅鯉魚與綠鯉魚與驢！ 繞口令唱出來大挑戰！</a:t>
            </a:r>
            <a:r>
              <a:rPr lang="zh-TW" altLang="en-US" dirty="0" smtClean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！</a:t>
            </a:r>
            <a:endParaRPr lang="en-US" altLang="zh-TW" dirty="0" smtClean="0">
              <a:latin typeface="Arial" panose="020B0604020202020204" pitchFamily="34" charset="0"/>
              <a:ea typeface="微软雅黑" panose="020B0503020204020204" pitchFamily="34" charset="-122"/>
              <a:cs typeface="Calibri Light"/>
              <a:sym typeface="Arial" panose="020B0604020202020204" pitchFamily="34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zh-TW" altLang="en-US" dirty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這種東西也能玩？ 第二屆荒謬遊戲大戰！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Calibri Light"/>
              <a:sym typeface="Arial" panose="020B0604020202020204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5311824" y="2207028"/>
            <a:ext cx="3724672" cy="2585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TW" altLang="en-US" dirty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如果有一天可以變成他</a:t>
            </a:r>
            <a:r>
              <a:rPr lang="en-US" altLang="zh-TW" dirty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… </a:t>
            </a:r>
            <a:r>
              <a:rPr lang="zh-TW" altLang="en-US" dirty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模仿偶像大車拼！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Calibri Light"/>
              <a:sym typeface="Arial" panose="020B060402020202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5311824" y="2806451"/>
            <a:ext cx="3724672" cy="2585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TW" altLang="en-US" dirty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挑戰對方的主打歌！ 原唱招架得住嗎？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Calibri Light"/>
              <a:sym typeface="Arial" panose="020B0604020202020204" pitchFamily="34" charset="0"/>
            </a:endParaRPr>
          </a:p>
        </p:txBody>
      </p:sp>
      <p:sp>
        <p:nvSpPr>
          <p:cNvPr id="28" name="Rectangle 1436"/>
          <p:cNvSpPr>
            <a:spLocks noChangeArrowheads="1"/>
          </p:cNvSpPr>
          <p:nvPr/>
        </p:nvSpPr>
        <p:spPr bwMode="auto">
          <a:xfrm>
            <a:off x="3311860" y="3294890"/>
            <a:ext cx="923330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795315">
              <a:lnSpc>
                <a:spcPct val="120000"/>
              </a:lnSpc>
            </a:pPr>
            <a:r>
              <a:rPr lang="zh-TW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  <a:sym typeface="Arial" panose="020B0604020202020204" pitchFamily="34" charset="0"/>
              </a:rPr>
              <a:t>談話性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29" name="Rectangle 1436"/>
          <p:cNvSpPr>
            <a:spLocks noChangeArrowheads="1"/>
          </p:cNvSpPr>
          <p:nvPr/>
        </p:nvSpPr>
        <p:spPr bwMode="auto">
          <a:xfrm>
            <a:off x="3311860" y="3919240"/>
            <a:ext cx="615553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795315">
              <a:lnSpc>
                <a:spcPct val="12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  <a:sym typeface="Arial" panose="020B0604020202020204" pitchFamily="34" charset="0"/>
              </a:rPr>
              <a:t>職業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30" name="Rectangle 1436"/>
          <p:cNvSpPr>
            <a:spLocks noChangeArrowheads="1"/>
          </p:cNvSpPr>
          <p:nvPr/>
        </p:nvSpPr>
        <p:spPr bwMode="auto">
          <a:xfrm>
            <a:off x="3311860" y="4543589"/>
            <a:ext cx="615553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795315">
              <a:lnSpc>
                <a:spcPct val="120000"/>
              </a:lnSpc>
            </a:pPr>
            <a:r>
              <a:rPr lang="zh-TW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  <a:sym typeface="Arial" panose="020B0604020202020204" pitchFamily="34" charset="0"/>
              </a:rPr>
              <a:t>夫妻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31" name="Rectangle 1436"/>
          <p:cNvSpPr>
            <a:spLocks noChangeArrowheads="1"/>
          </p:cNvSpPr>
          <p:nvPr/>
        </p:nvSpPr>
        <p:spPr bwMode="auto">
          <a:xfrm>
            <a:off x="3311860" y="2670540"/>
            <a:ext cx="615553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795315">
              <a:lnSpc>
                <a:spcPct val="120000"/>
              </a:lnSpc>
            </a:pPr>
            <a:r>
              <a:rPr lang="zh-TW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  <a:sym typeface="Arial" panose="020B0604020202020204" pitchFamily="34" charset="0"/>
              </a:rPr>
              <a:t>歌曲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itchFamily="34" charset="0"/>
              <a:sym typeface="Arial" panose="020B0604020202020204" pitchFamily="34" charset="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3099556" y="1461102"/>
            <a:ext cx="1543407" cy="549714"/>
            <a:chOff x="1" y="1983182"/>
            <a:chExt cx="1627748" cy="579754"/>
          </a:xfrm>
        </p:grpSpPr>
        <p:sp>
          <p:nvSpPr>
            <p:cNvPr id="27" name="流程圖: 延遲 26"/>
            <p:cNvSpPr/>
            <p:nvPr/>
          </p:nvSpPr>
          <p:spPr>
            <a:xfrm>
              <a:off x="1" y="1983182"/>
              <a:ext cx="1627748" cy="579754"/>
            </a:xfrm>
            <a:prstGeom prst="flowChartDelay">
              <a:avLst/>
            </a:prstGeom>
            <a:ln>
              <a:noFill/>
            </a:ln>
          </p:spPr>
          <p:style>
            <a:lnRef idx="2">
              <a:scrgbClr r="0" g="0" b="0"/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流程圖: 延遲 4"/>
            <p:cNvSpPr txBox="1"/>
            <p:nvPr/>
          </p:nvSpPr>
          <p:spPr>
            <a:xfrm>
              <a:off x="1" y="2068085"/>
              <a:ext cx="1389370" cy="4099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6350" rIns="0" bIns="6350" numCol="1" spcCol="1270" anchor="ctr" anchorCtr="0">
              <a:noAutofit/>
            </a:bodyPr>
            <a:lstStyle/>
            <a:p>
              <a:pPr lvl="0" algn="l" defTabSz="42227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5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algn="l" defTabSz="42227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5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algn="l" defTabSz="42227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5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群組 32"/>
          <p:cNvGrpSpPr/>
          <p:nvPr/>
        </p:nvGrpSpPr>
        <p:grpSpPr>
          <a:xfrm>
            <a:off x="3099556" y="2058834"/>
            <a:ext cx="1976504" cy="549714"/>
            <a:chOff x="1" y="1322262"/>
            <a:chExt cx="1676158" cy="579754"/>
          </a:xfrm>
        </p:grpSpPr>
        <p:sp>
          <p:nvSpPr>
            <p:cNvPr id="34" name="流程圖: 延遲 33"/>
            <p:cNvSpPr/>
            <p:nvPr/>
          </p:nvSpPr>
          <p:spPr>
            <a:xfrm>
              <a:off x="1" y="1322262"/>
              <a:ext cx="1676158" cy="579754"/>
            </a:xfrm>
            <a:prstGeom prst="flowChartDelay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流程圖: 延遲 4"/>
            <p:cNvSpPr txBox="1"/>
            <p:nvPr/>
          </p:nvSpPr>
          <p:spPr>
            <a:xfrm>
              <a:off x="1" y="1407165"/>
              <a:ext cx="1430690" cy="4099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6350" rIns="0" bIns="6350" numCol="1" spcCol="1270" anchor="ctr" anchorCtr="0">
              <a:noAutofit/>
            </a:bodyPr>
            <a:lstStyle/>
            <a:p>
              <a:pPr lvl="0" algn="l" defTabSz="42227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5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algn="l" defTabSz="42227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5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algn="l" defTabSz="42227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5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3099560" y="880356"/>
            <a:ext cx="1976500" cy="549714"/>
            <a:chOff x="1" y="661341"/>
            <a:chExt cx="2084508" cy="579754"/>
          </a:xfrm>
        </p:grpSpPr>
        <p:sp>
          <p:nvSpPr>
            <p:cNvPr id="37" name="流程圖: 延遲 36"/>
            <p:cNvSpPr/>
            <p:nvPr/>
          </p:nvSpPr>
          <p:spPr>
            <a:xfrm>
              <a:off x="1" y="661341"/>
              <a:ext cx="2084508" cy="579754"/>
            </a:xfrm>
            <a:prstGeom prst="flowChartDelay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流程圖: 延遲 4"/>
            <p:cNvSpPr txBox="1"/>
            <p:nvPr/>
          </p:nvSpPr>
          <p:spPr>
            <a:xfrm>
              <a:off x="1" y="746244"/>
              <a:ext cx="1779239" cy="4099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6350" rIns="0" bIns="6350" numCol="1" spcCol="1270" anchor="ctr" anchorCtr="0">
              <a:noAutofit/>
            </a:bodyPr>
            <a:lstStyle/>
            <a:p>
              <a:pPr lvl="0" algn="l" defTabSz="42227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5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algn="l" defTabSz="42227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5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lvl="0" algn="l" defTabSz="422275">
                <a:lnSpc>
                  <a:spcPct val="12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50" b="1" kern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9" name="Rectangle 1436"/>
          <p:cNvSpPr>
            <a:spLocks noChangeArrowheads="1"/>
          </p:cNvSpPr>
          <p:nvPr/>
        </p:nvSpPr>
        <p:spPr bwMode="auto">
          <a:xfrm>
            <a:off x="3320720" y="952364"/>
            <a:ext cx="615553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795315">
              <a:lnSpc>
                <a:spcPct val="120000"/>
              </a:lnSpc>
            </a:pPr>
            <a:r>
              <a:rPr lang="zh-TW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  <a:sym typeface="Arial" panose="020B0604020202020204" pitchFamily="34" charset="0"/>
              </a:rPr>
              <a:t>活動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40" name="Rectangle 1436"/>
          <p:cNvSpPr>
            <a:spLocks noChangeArrowheads="1"/>
          </p:cNvSpPr>
          <p:nvPr/>
        </p:nvSpPr>
        <p:spPr bwMode="auto">
          <a:xfrm>
            <a:off x="3311860" y="1526003"/>
            <a:ext cx="615553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795315">
              <a:lnSpc>
                <a:spcPct val="120000"/>
              </a:lnSpc>
            </a:pPr>
            <a:r>
              <a:rPr lang="zh-TW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  <a:sym typeface="Arial" panose="020B0604020202020204" pitchFamily="34" charset="0"/>
              </a:rPr>
              <a:t>遊戲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41" name="Rectangle 1436"/>
          <p:cNvSpPr>
            <a:spLocks noChangeArrowheads="1"/>
          </p:cNvSpPr>
          <p:nvPr/>
        </p:nvSpPr>
        <p:spPr bwMode="auto">
          <a:xfrm>
            <a:off x="3320720" y="2112243"/>
            <a:ext cx="615553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795315">
              <a:lnSpc>
                <a:spcPct val="120000"/>
              </a:lnSpc>
            </a:pPr>
            <a:r>
              <a:rPr lang="zh-TW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itchFamily="34" charset="0"/>
                <a:sym typeface="Arial" panose="020B0604020202020204" pitchFamily="34" charset="0"/>
              </a:rPr>
              <a:t>模仿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itchFamily="34" charset="0"/>
              <a:sym typeface="Arial" panose="020B0604020202020204" pitchFamily="34" charset="0"/>
            </a:endParaRP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5311824" y="3405874"/>
            <a:ext cx="3724672" cy="2585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TW" altLang="en-US" dirty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啊啊啊啊啊！ 跟你相處壓力真的好大！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Calibri Light"/>
              <a:sym typeface="Arial" panose="020B0604020202020204" pitchFamily="34" charset="0"/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5311824" y="4030073"/>
            <a:ext cx="3724672" cy="2585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TW" altLang="en-US" dirty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一犯傻就會出人命！ 菜鳥醫生糗事一籮筐！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Calibri Light"/>
              <a:sym typeface="Arial" panose="020B0604020202020204" pitchFamily="34" charset="0"/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5319216" y="4654272"/>
            <a:ext cx="3724672" cy="2585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zh-TW" altLang="en-US" dirty="0">
                <a:latin typeface="Arial" panose="020B0604020202020204" pitchFamily="34" charset="0"/>
                <a:ea typeface="微软雅黑" panose="020B0503020204020204" pitchFamily="34" charset="-122"/>
                <a:cs typeface="Calibri Light"/>
                <a:sym typeface="Arial" panose="020B0604020202020204" pitchFamily="34" charset="0"/>
              </a:rPr>
              <a:t>天外飛來橫財！ 妳的老公會背著妳私吞？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cs typeface="Calibri Light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57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C3C5C488-2D82-48FA-94E1-E6ED648AE0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>
                                            <p:graphicEl>
                                              <a:dgm id="{C3C5C488-2D82-48FA-94E1-E6ED648AE0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5F7C99BF-9C18-4701-B642-69C8B195B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>
                                            <p:graphicEl>
                                              <a:dgm id="{5F7C99BF-9C18-4701-B642-69C8B195B8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803580E4-39B5-44E5-A355-43EEFE242A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>
                                            <p:graphicEl>
                                              <a:dgm id="{803580E4-39B5-44E5-A355-43EEFE242A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38B3533C-0604-42C2-B6E4-34D51AE7EE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>
                                            <p:graphicEl>
                                              <a:dgm id="{38B3533C-0604-42C2-B6E4-34D51AE7EE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Graphic spid="17" grpId="0">
        <p:bldSub>
          <a:bldDgm bld="one"/>
        </p:bldSub>
      </p:bldGraphic>
      <p:bldP spid="22" grpId="0"/>
      <p:bldP spid="24" grpId="0"/>
      <p:bldP spid="25" grpId="0"/>
      <p:bldP spid="26" grpId="0"/>
      <p:bldP spid="28" grpId="0"/>
      <p:bldP spid="29" grpId="0"/>
      <p:bldP spid="30" grpId="0"/>
      <p:bldP spid="31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 rot="5400000">
            <a:off x="1807687" y="2817867"/>
            <a:ext cx="2678134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5400000">
            <a:off x="4313054" y="2817867"/>
            <a:ext cx="2678134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11 Rectángulo"/>
          <p:cNvSpPr/>
          <p:nvPr/>
        </p:nvSpPr>
        <p:spPr>
          <a:xfrm>
            <a:off x="868234" y="1478802"/>
            <a:ext cx="1976209" cy="787946"/>
          </a:xfrm>
          <a:prstGeom prst="rect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68559" tIns="34279" rIns="68559" bIns="34279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變數太少</a:t>
            </a:r>
            <a:endParaRPr lang="en-US" altLang="zh-CN" sz="11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68236" y="2733306"/>
            <a:ext cx="1833514" cy="307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只有藝人、類型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42 Rectángulo"/>
          <p:cNvSpPr/>
          <p:nvPr/>
        </p:nvSpPr>
        <p:spPr>
          <a:xfrm>
            <a:off x="3393147" y="1478803"/>
            <a:ext cx="1976210" cy="787946"/>
          </a:xfrm>
          <a:prstGeom prst="rect">
            <a:avLst/>
          </a:prstGeom>
          <a:solidFill>
            <a:schemeClr val="accent2"/>
          </a:solidFill>
          <a:ln w="635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68559" tIns="34279" rIns="68559" bIns="34279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train-error: 0.XXXXX</a:t>
            </a:r>
            <a:endParaRPr lang="en-US" altLang="zh-CN" sz="11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93149" y="2733304"/>
            <a:ext cx="1833514" cy="307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r>
              <a:rPr lang="zh-TW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遇上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51 Rectángulo"/>
          <p:cNvSpPr/>
          <p:nvPr/>
        </p:nvSpPr>
        <p:spPr>
          <a:xfrm>
            <a:off x="5906838" y="1478803"/>
            <a:ext cx="1977532" cy="787945"/>
          </a:xfrm>
          <a:prstGeom prst="rect">
            <a:avLst/>
          </a:prstGeom>
          <a:solidFill>
            <a:schemeClr val="accent3"/>
          </a:solidFill>
          <a:ln w="63500">
            <a:solidFill>
              <a:schemeClr val="bg1"/>
            </a:solidFill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68559" tIns="34279" rIns="68559" bIns="34279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藝人的處理方式</a:t>
            </a:r>
            <a:endParaRPr lang="en-US" altLang="zh-CN" sz="11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906839" y="2733304"/>
            <a:ext cx="1980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藝人處理方式還是不妥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0" y="232284"/>
            <a:ext cx="2470811" cy="531789"/>
            <a:chOff x="0" y="232284"/>
            <a:chExt cx="2470811" cy="531789"/>
          </a:xfrm>
        </p:grpSpPr>
        <p:sp>
          <p:nvSpPr>
            <p:cNvPr id="17" name="矩形 16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37"/>
            <p:cNvSpPr txBox="1"/>
            <p:nvPr/>
          </p:nvSpPr>
          <p:spPr>
            <a:xfrm>
              <a:off x="467576" y="232284"/>
              <a:ext cx="1836172" cy="315475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 algn="dist"/>
              <a:r>
                <a:rPr lang="zh-TW" altLang="en-US" sz="16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檢討</a:t>
              </a:r>
              <a:endParaRPr lang="zh-CN" altLang="zh-CN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文本框 38"/>
            <p:cNvSpPr txBox="1"/>
            <p:nvPr/>
          </p:nvSpPr>
          <p:spPr>
            <a:xfrm>
              <a:off x="431540" y="556320"/>
              <a:ext cx="2039271" cy="20775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algn="dist" defTabSz="685795"/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Review</a:t>
              </a:r>
              <a:endPara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868236" y="3090781"/>
            <a:ext cx="2155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搜尋了一些別人做的</a:t>
            </a:r>
            <a:r>
              <a:rPr lang="zh-TW" altLang="en-U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範例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74253" y="3451626"/>
            <a:ext cx="2155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片商、評論、留言、按讚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63804" y="3786215"/>
            <a:ext cx="21555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時間等等</a:t>
            </a:r>
            <a:r>
              <a:rPr lang="en-US" altLang="zh-TW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401472" y="3041027"/>
            <a:ext cx="1833514" cy="307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連續都一樣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419309" y="3348750"/>
            <a:ext cx="1833514" cy="307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14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overfit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429143" y="3661443"/>
            <a:ext cx="18335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也導致後來預測下周出來的結果都一樣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06838" y="3090781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TW" altLang="en-US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是否有其他處理方式</a:t>
            </a:r>
            <a:endParaRPr lang="en-US" altLang="zh-CN" sz="1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642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A85F2E1-A269-4B35-99D8-5C83C42C6C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230800" y="-399649"/>
            <a:ext cx="4913198" cy="5132433"/>
          </a:xfrm>
          <a:prstGeom prst="rect">
            <a:avLst/>
          </a:prstGeom>
        </p:spPr>
      </p:pic>
      <p:sp>
        <p:nvSpPr>
          <p:cNvPr id="4" name="文本框 158"/>
          <p:cNvSpPr txBox="1"/>
          <p:nvPr/>
        </p:nvSpPr>
        <p:spPr>
          <a:xfrm>
            <a:off x="1691680" y="2068488"/>
            <a:ext cx="2801373" cy="880249"/>
          </a:xfrm>
          <a:prstGeom prst="rect">
            <a:avLst/>
          </a:prstGeom>
          <a:noFill/>
        </p:spPr>
        <p:txBody>
          <a:bodyPr wrap="square" lIns="65032" tIns="32516" rIns="65032" bIns="32516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5693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群組 25"/>
          <p:cNvGrpSpPr/>
          <p:nvPr/>
        </p:nvGrpSpPr>
        <p:grpSpPr>
          <a:xfrm>
            <a:off x="0" y="232284"/>
            <a:ext cx="2303748" cy="504056"/>
            <a:chOff x="0" y="232284"/>
            <a:chExt cx="2303748" cy="504056"/>
          </a:xfrm>
        </p:grpSpPr>
        <p:sp>
          <p:nvSpPr>
            <p:cNvPr id="27" name="矩形 26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7"/>
            <p:cNvSpPr txBox="1"/>
            <p:nvPr/>
          </p:nvSpPr>
          <p:spPr>
            <a:xfrm>
              <a:off x="467576" y="232284"/>
              <a:ext cx="1836172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資料來源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b="63293"/>
          <a:stretch/>
        </p:blipFill>
        <p:spPr>
          <a:xfrm>
            <a:off x="1115616" y="3796680"/>
            <a:ext cx="7612273" cy="74282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938" y="2234024"/>
            <a:ext cx="1695450" cy="590550"/>
          </a:xfrm>
          <a:prstGeom prst="rect">
            <a:avLst/>
          </a:prstGeom>
        </p:spPr>
      </p:pic>
      <p:sp>
        <p:nvSpPr>
          <p:cNvPr id="12" name="椭圆 28"/>
          <p:cNvSpPr>
            <a:spLocks noChangeArrowheads="1"/>
          </p:cNvSpPr>
          <p:nvPr/>
        </p:nvSpPr>
        <p:spPr bwMode="auto">
          <a:xfrm>
            <a:off x="3671900" y="1710358"/>
            <a:ext cx="1636504" cy="1637882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684076"/>
            <a:endParaRPr lang="zh-CN" altLang="en-US" sz="1100"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15" name="文本框 36"/>
          <p:cNvSpPr txBox="1"/>
          <p:nvPr/>
        </p:nvSpPr>
        <p:spPr>
          <a:xfrm>
            <a:off x="773095" y="1862287"/>
            <a:ext cx="1926697" cy="1358329"/>
          </a:xfrm>
          <a:prstGeom prst="rect">
            <a:avLst/>
          </a:prstGeom>
          <a:noFill/>
        </p:spPr>
        <p:txBody>
          <a:bodyPr wrap="none" lIns="65032" tIns="32516" rIns="65032" bIns="32516" rtlCol="0">
            <a:spAutoFit/>
          </a:bodyPr>
          <a:lstStyle/>
          <a:p>
            <a:r>
              <a:rPr kumimoji="1" lang="en-US" altLang="zh-CN" sz="2800" spc="-1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2017/05/22</a:t>
            </a:r>
          </a:p>
          <a:p>
            <a:pPr algn="ctr"/>
            <a:r>
              <a:rPr kumimoji="1" lang="en-US" altLang="zh-CN" sz="2800" spc="-1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  <a:p>
            <a:r>
              <a:rPr kumimoji="1" lang="en-US" altLang="zh-CN" sz="2800" spc="-15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2018/05/24</a:t>
            </a:r>
            <a:endParaRPr kumimoji="1" lang="zh-CN" altLang="en-US" sz="2800" spc="-15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663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A17D2E33-F2F4-4069-8A16-D3C2E8C712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15788"/>
            <a:ext cx="4463988" cy="5132433"/>
          </a:xfrm>
          <a:prstGeom prst="rect">
            <a:avLst/>
          </a:prstGeom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3595131" y="1727319"/>
            <a:ext cx="855362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tIns="22860" rIns="45720" bIns="22860">
            <a:spAutoFit/>
          </a:bodyPr>
          <a:lstStyle/>
          <a:p>
            <a:pPr algn="ctr" defTabSz="816208"/>
            <a:r>
              <a:rPr lang="en-US" altLang="zh-CN" sz="8000" kern="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isUPC" pitchFamily="34" charset="-34"/>
                <a:cs typeface="IrisUPC" pitchFamily="34" charset="-34"/>
              </a:rPr>
              <a:t>01</a:t>
            </a:r>
            <a:endParaRPr lang="en-CA" sz="8000" spc="-113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isUPC" pitchFamily="34" charset="-34"/>
              <a:ea typeface="微软雅黑" panose="020B0503020204020204" pitchFamily="34" charset="-122"/>
              <a:cs typeface="IrisUPC" pitchFamily="34" charset="-34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4716016" y="2068490"/>
            <a:ext cx="2543962" cy="684077"/>
            <a:chOff x="4716016" y="2068490"/>
            <a:chExt cx="2543962" cy="684077"/>
          </a:xfrm>
        </p:grpSpPr>
        <p:sp>
          <p:nvSpPr>
            <p:cNvPr id="14" name="Rectangular Callout 15">
              <a:extLst>
                <a:ext uri="{FF2B5EF4-FFF2-40B4-BE49-F238E27FC236}">
                  <a16:creationId xmlns:a16="http://schemas.microsoft.com/office/drawing/2014/main" id="{3696D625-9CD3-4163-A058-CBD12B14D471}"/>
                </a:ext>
              </a:extLst>
            </p:cNvPr>
            <p:cNvSpPr/>
            <p:nvPr/>
          </p:nvSpPr>
          <p:spPr>
            <a:xfrm flipH="1">
              <a:off x="4716016" y="2134426"/>
              <a:ext cx="2339378" cy="61814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44">
              <a:extLst>
                <a:ext uri="{FF2B5EF4-FFF2-40B4-BE49-F238E27FC236}">
                  <a16:creationId xmlns:a16="http://schemas.microsoft.com/office/drawing/2014/main" id="{CAC1C106-D90E-4388-80D4-0017C0CCA2CE}"/>
                </a:ext>
              </a:extLst>
            </p:cNvPr>
            <p:cNvSpPr/>
            <p:nvPr/>
          </p:nvSpPr>
          <p:spPr>
            <a:xfrm>
              <a:off x="4904752" y="2068490"/>
              <a:ext cx="2355226" cy="541638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TW" altLang="en-US" sz="22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資料整理</a:t>
              </a:r>
              <a:endParaRPr lang="zh-CN" altLang="en-US" sz="22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6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5"/>
          <p:cNvSpPr/>
          <p:nvPr/>
        </p:nvSpPr>
        <p:spPr>
          <a:xfrm>
            <a:off x="0" y="2825341"/>
            <a:ext cx="9144000" cy="1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/>
          </a:p>
        </p:txBody>
      </p:sp>
      <p:sp>
        <p:nvSpPr>
          <p:cNvPr id="98" name="Oval 6"/>
          <p:cNvSpPr/>
          <p:nvPr/>
        </p:nvSpPr>
        <p:spPr>
          <a:xfrm>
            <a:off x="1121230" y="2732105"/>
            <a:ext cx="217712" cy="2177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/>
          </a:p>
        </p:txBody>
      </p:sp>
      <p:sp>
        <p:nvSpPr>
          <p:cNvPr id="99" name="Oval 7"/>
          <p:cNvSpPr/>
          <p:nvPr/>
        </p:nvSpPr>
        <p:spPr>
          <a:xfrm>
            <a:off x="3269909" y="2740272"/>
            <a:ext cx="217712" cy="2177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/>
          </a:p>
        </p:txBody>
      </p:sp>
      <p:sp>
        <p:nvSpPr>
          <p:cNvPr id="100" name="Oval 8"/>
          <p:cNvSpPr/>
          <p:nvPr/>
        </p:nvSpPr>
        <p:spPr>
          <a:xfrm>
            <a:off x="5094551" y="2748439"/>
            <a:ext cx="217712" cy="2177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/>
          </a:p>
        </p:txBody>
      </p:sp>
      <p:grpSp>
        <p:nvGrpSpPr>
          <p:cNvPr id="3" name="Group 56"/>
          <p:cNvGrpSpPr/>
          <p:nvPr/>
        </p:nvGrpSpPr>
        <p:grpSpPr>
          <a:xfrm>
            <a:off x="2159732" y="1887619"/>
            <a:ext cx="1908215" cy="373537"/>
            <a:chOff x="1221184" y="1784357"/>
            <a:chExt cx="3347902" cy="646718"/>
          </a:xfrm>
          <a:solidFill>
            <a:srgbClr val="7AB005"/>
          </a:solidFill>
        </p:grpSpPr>
        <p:sp>
          <p:nvSpPr>
            <p:cNvPr id="103" name="Rectangular Callout 15"/>
            <p:cNvSpPr/>
            <p:nvPr/>
          </p:nvSpPr>
          <p:spPr>
            <a:xfrm flipH="1">
              <a:off x="1221184" y="1846694"/>
              <a:ext cx="3078665" cy="584381"/>
            </a:xfrm>
            <a:prstGeom prst="wedge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5" name="Rectangle 44"/>
            <p:cNvSpPr/>
            <p:nvPr/>
          </p:nvSpPr>
          <p:spPr>
            <a:xfrm>
              <a:off x="1469564" y="1784357"/>
              <a:ext cx="3099522" cy="5974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TW" altLang="en-US" sz="1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來賓</a:t>
              </a:r>
              <a:endParaRPr lang="zh-CN" altLang="en-US" sz="1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7" name="Group 58"/>
          <p:cNvGrpSpPr/>
          <p:nvPr/>
        </p:nvGrpSpPr>
        <p:grpSpPr>
          <a:xfrm>
            <a:off x="4644008" y="3363112"/>
            <a:ext cx="1917143" cy="336285"/>
            <a:chOff x="4844141" y="3398224"/>
            <a:chExt cx="2699660" cy="707453"/>
          </a:xfrm>
          <a:solidFill>
            <a:srgbClr val="7AB005"/>
          </a:solidFill>
        </p:grpSpPr>
        <p:sp>
          <p:nvSpPr>
            <p:cNvPr id="111" name="Rectangular Callout 16"/>
            <p:cNvSpPr/>
            <p:nvPr/>
          </p:nvSpPr>
          <p:spPr>
            <a:xfrm rot="10800000" flipH="1">
              <a:off x="4844141" y="3398224"/>
              <a:ext cx="2699660" cy="707453"/>
            </a:xfrm>
            <a:prstGeom prst="wedge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53"/>
            <p:cNvSpPr/>
            <p:nvPr/>
          </p:nvSpPr>
          <p:spPr>
            <a:xfrm>
              <a:off x="4952999" y="3422898"/>
              <a:ext cx="2517980" cy="6605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buNone/>
              </a:pPr>
              <a:r>
                <a:rPr lang="zh-TW" altLang="en-US" sz="14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上下分集</a:t>
              </a:r>
              <a:endParaRPr lang="en-US" altLang="zh-CN" sz="1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59"/>
          <p:cNvGrpSpPr/>
          <p:nvPr/>
        </p:nvGrpSpPr>
        <p:grpSpPr>
          <a:xfrm>
            <a:off x="686382" y="3391546"/>
            <a:ext cx="1858478" cy="350021"/>
            <a:chOff x="348339" y="3398224"/>
            <a:chExt cx="3094903" cy="549519"/>
          </a:xfrm>
          <a:solidFill>
            <a:srgbClr val="7AB005"/>
          </a:solidFill>
        </p:grpSpPr>
        <p:sp>
          <p:nvSpPr>
            <p:cNvPr id="115" name="Rectangular Callout 14"/>
            <p:cNvSpPr/>
            <p:nvPr/>
          </p:nvSpPr>
          <p:spPr>
            <a:xfrm rot="10800000" flipH="1">
              <a:off x="348339" y="3398224"/>
              <a:ext cx="3094903" cy="483312"/>
            </a:xfrm>
            <a:prstGeom prst="wedge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17" name="Rectangle 55"/>
            <p:cNvSpPr/>
            <p:nvPr/>
          </p:nvSpPr>
          <p:spPr>
            <a:xfrm>
              <a:off x="457199" y="3405959"/>
              <a:ext cx="2806172" cy="5417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TW" altLang="en-US" sz="1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重播</a:t>
              </a:r>
              <a:endParaRPr lang="zh-CN" altLang="en-US" sz="1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93510" y="2325721"/>
            <a:ext cx="27315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49402" y="3121169"/>
            <a:ext cx="258725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94551" y="2269368"/>
            <a:ext cx="258725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0" y="232284"/>
            <a:ext cx="2303748" cy="504056"/>
            <a:chOff x="0" y="232284"/>
            <a:chExt cx="2303748" cy="504056"/>
          </a:xfrm>
        </p:grpSpPr>
        <p:sp>
          <p:nvSpPr>
            <p:cNvPr id="27" name="矩形 26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31" name="文本框 37"/>
            <p:cNvSpPr txBox="1"/>
            <p:nvPr/>
          </p:nvSpPr>
          <p:spPr>
            <a:xfrm>
              <a:off x="467576" y="232284"/>
              <a:ext cx="1836172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資料整理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4" name="Oval 7"/>
          <p:cNvSpPr/>
          <p:nvPr/>
        </p:nvSpPr>
        <p:spPr>
          <a:xfrm>
            <a:off x="7806410" y="2740272"/>
            <a:ext cx="217712" cy="21777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/>
          </a:p>
        </p:txBody>
      </p:sp>
      <p:grpSp>
        <p:nvGrpSpPr>
          <p:cNvPr id="35" name="Group 56"/>
          <p:cNvGrpSpPr/>
          <p:nvPr/>
        </p:nvGrpSpPr>
        <p:grpSpPr>
          <a:xfrm>
            <a:off x="6696233" y="1887619"/>
            <a:ext cx="2232251" cy="652486"/>
            <a:chOff x="1221184" y="1784357"/>
            <a:chExt cx="3133572" cy="1129672"/>
          </a:xfrm>
          <a:solidFill>
            <a:srgbClr val="7AB005"/>
          </a:solidFill>
        </p:grpSpPr>
        <p:sp>
          <p:nvSpPr>
            <p:cNvPr id="36" name="Rectangular Callout 15"/>
            <p:cNvSpPr/>
            <p:nvPr/>
          </p:nvSpPr>
          <p:spPr>
            <a:xfrm flipH="1">
              <a:off x="1221184" y="1846694"/>
              <a:ext cx="3078665" cy="584381"/>
            </a:xfrm>
            <a:prstGeom prst="wedgeRectCallou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44"/>
            <p:cNvSpPr/>
            <p:nvPr/>
          </p:nvSpPr>
          <p:spPr>
            <a:xfrm>
              <a:off x="1255235" y="1784357"/>
              <a:ext cx="3099521" cy="11296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TW" sz="1400" b="1" dirty="0" err="1">
                  <a:solidFill>
                    <a:schemeClr val="bg1"/>
                  </a:solidFill>
                  <a:latin typeface="微软雅黑"/>
                  <a:ea typeface="微软雅黑"/>
                </a:rPr>
                <a:t>Youtube</a:t>
              </a:r>
              <a:r>
                <a:rPr lang="zh-TW" altLang="en-US" sz="1400" b="1" dirty="0">
                  <a:solidFill>
                    <a:schemeClr val="bg1"/>
                  </a:solidFill>
                  <a:latin typeface="微软雅黑"/>
                  <a:ea typeface="微软雅黑"/>
                </a:rPr>
                <a:t>觀看次數分類</a:t>
              </a:r>
              <a:endParaRPr lang="zh-CN" altLang="en-US" sz="1400" b="1" dirty="0"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sp>
        <p:nvSpPr>
          <p:cNvPr id="38" name="TextBox 28"/>
          <p:cNvSpPr txBox="1"/>
          <p:nvPr/>
        </p:nvSpPr>
        <p:spPr>
          <a:xfrm>
            <a:off x="7785903" y="3121169"/>
            <a:ext cx="258725" cy="31547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b="63293"/>
          <a:stretch/>
        </p:blipFill>
        <p:spPr>
          <a:xfrm>
            <a:off x="128960" y="4219170"/>
            <a:ext cx="7612273" cy="74282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540" y="1050982"/>
            <a:ext cx="1695450" cy="590550"/>
          </a:xfrm>
          <a:prstGeom prst="rect">
            <a:avLst/>
          </a:prstGeom>
        </p:spPr>
      </p:pic>
      <p:sp>
        <p:nvSpPr>
          <p:cNvPr id="45" name="椭圆 28"/>
          <p:cNvSpPr>
            <a:spLocks noChangeArrowheads="1"/>
          </p:cNvSpPr>
          <p:nvPr/>
        </p:nvSpPr>
        <p:spPr bwMode="auto">
          <a:xfrm>
            <a:off x="71500" y="1280680"/>
            <a:ext cx="1254803" cy="125586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noFill/>
            <a:round/>
            <a:headEnd/>
            <a:tailEnd/>
          </a:ln>
        </p:spPr>
        <p:txBody>
          <a:bodyPr/>
          <a:lstStyle/>
          <a:p>
            <a:pPr defTabSz="684076"/>
            <a:endParaRPr lang="zh-CN" altLang="en-US" sz="1100">
              <a:latin typeface="Calibri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589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232284"/>
            <a:ext cx="2303748" cy="504056"/>
            <a:chOff x="0" y="232284"/>
            <a:chExt cx="2303748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1836172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維基百科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文本框 38"/>
          <p:cNvSpPr txBox="1"/>
          <p:nvPr/>
        </p:nvSpPr>
        <p:spPr>
          <a:xfrm>
            <a:off x="539551" y="688282"/>
            <a:ext cx="1612367" cy="3000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defTabSz="685795"/>
            <a:r>
              <a:rPr lang="zh-TW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資料整理</a:t>
            </a:r>
            <a:r>
              <a:rPr lang="en-US" altLang="zh-TW" sz="15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—</a:t>
            </a:r>
            <a:r>
              <a:rPr lang="zh-TW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重播</a:t>
            </a:r>
            <a:endParaRPr lang="zh-CN" altLang="en-US" sz="15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0" y="1192338"/>
            <a:ext cx="9195700" cy="3595353"/>
            <a:chOff x="175736" y="1568575"/>
            <a:chExt cx="12016264" cy="5207828"/>
          </a:xfrm>
        </p:grpSpPr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736" y="1568575"/>
              <a:ext cx="12016264" cy="5207828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175736" y="4386690"/>
              <a:ext cx="11419840" cy="332105"/>
            </a:xfrm>
            <a:prstGeom prst="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橢圓 4"/>
          <p:cNvSpPr/>
          <p:nvPr/>
        </p:nvSpPr>
        <p:spPr>
          <a:xfrm>
            <a:off x="2519772" y="3103157"/>
            <a:ext cx="144016" cy="2640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923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232284"/>
            <a:ext cx="2303748" cy="504056"/>
            <a:chOff x="0" y="232284"/>
            <a:chExt cx="2303748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1836172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維基百科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文本框 38"/>
          <p:cNvSpPr txBox="1"/>
          <p:nvPr/>
        </p:nvSpPr>
        <p:spPr>
          <a:xfrm>
            <a:off x="539551" y="688282"/>
            <a:ext cx="1612367" cy="3000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defTabSz="685795"/>
            <a:r>
              <a:rPr lang="zh-TW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資料整理</a:t>
            </a:r>
            <a:r>
              <a:rPr lang="en-US" altLang="zh-TW" sz="15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—</a:t>
            </a:r>
            <a:r>
              <a:rPr lang="zh-TW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來賓</a:t>
            </a:r>
            <a:endParaRPr lang="zh-CN" altLang="en-US" sz="15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46949" y="1960476"/>
            <a:ext cx="8850101" cy="2836036"/>
            <a:chOff x="175736" y="2925763"/>
            <a:chExt cx="12016264" cy="3850640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4"/>
            <a:srcRect t="26061"/>
            <a:stretch/>
          </p:blipFill>
          <p:spPr>
            <a:xfrm>
              <a:off x="175736" y="2925763"/>
              <a:ext cx="12016264" cy="385064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5120640" y="3005445"/>
              <a:ext cx="4561840" cy="652155"/>
            </a:xfrm>
            <a:prstGeom prst="rect">
              <a:avLst/>
            </a:prstGeom>
            <a:noFill/>
            <a:ln w="381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6709" y="318601"/>
            <a:ext cx="4137291" cy="13395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067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群組 20"/>
          <p:cNvGrpSpPr/>
          <p:nvPr/>
        </p:nvGrpSpPr>
        <p:grpSpPr>
          <a:xfrm>
            <a:off x="0" y="232284"/>
            <a:ext cx="2303748" cy="504056"/>
            <a:chOff x="0" y="232284"/>
            <a:chExt cx="2303748" cy="504056"/>
          </a:xfrm>
        </p:grpSpPr>
        <p:sp>
          <p:nvSpPr>
            <p:cNvPr id="22" name="矩形 21"/>
            <p:cNvSpPr/>
            <p:nvPr/>
          </p:nvSpPr>
          <p:spPr>
            <a:xfrm>
              <a:off x="0" y="232284"/>
              <a:ext cx="395569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 defTabSz="685795"/>
              <a:endParaRPr lang="zh-CN" altLang="en-US" sz="1400" dirty="0">
                <a:solidFill>
                  <a:srgbClr val="E7E6E6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37"/>
            <p:cNvSpPr txBox="1"/>
            <p:nvPr/>
          </p:nvSpPr>
          <p:spPr>
            <a:xfrm>
              <a:off x="467576" y="232284"/>
              <a:ext cx="1836172" cy="469363"/>
            </a:xfrm>
            <a:prstGeom prst="rect">
              <a:avLst/>
            </a:prstGeom>
            <a:noFill/>
          </p:spPr>
          <p:txBody>
            <a:bodyPr wrap="square" lIns="68584" tIns="34292" rIns="68584" bIns="34292" rtlCol="0">
              <a:spAutoFit/>
            </a:bodyPr>
            <a:lstStyle/>
            <a:p>
              <a:pPr lvl="0"/>
              <a:r>
                <a:rPr lang="zh-TW" altLang="en-US" sz="2600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維基百科</a:t>
              </a:r>
              <a:endParaRPr lang="zh-CN" altLang="zh-CN" sz="2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文本框 38"/>
          <p:cNvSpPr txBox="1"/>
          <p:nvPr/>
        </p:nvSpPr>
        <p:spPr>
          <a:xfrm>
            <a:off x="539551" y="688282"/>
            <a:ext cx="1836204" cy="300086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defTabSz="685795"/>
            <a:r>
              <a:rPr lang="zh-TW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資料整理</a:t>
            </a:r>
            <a:r>
              <a:rPr lang="en-US" altLang="zh-TW" sz="15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—</a:t>
            </a:r>
            <a:r>
              <a:rPr lang="zh-TW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上下分集</a:t>
            </a:r>
            <a:endParaRPr lang="zh-CN" altLang="en-US" sz="15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4"/>
          <a:srcRect l="350" t="8236" r="-350" b="9498"/>
          <a:stretch/>
        </p:blipFill>
        <p:spPr>
          <a:xfrm>
            <a:off x="56624" y="2428528"/>
            <a:ext cx="9030752" cy="255791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879" y="156047"/>
            <a:ext cx="2826121" cy="28443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832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第一PPT，www.1ppt.com">
  <a:themeElements>
    <a:clrScheme name="自定义 93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2A0D7"/>
      </a:accent1>
      <a:accent2>
        <a:srgbClr val="7FD4E9"/>
      </a:accent2>
      <a:accent3>
        <a:srgbClr val="A5A5A5"/>
      </a:accent3>
      <a:accent4>
        <a:srgbClr val="22A0D7"/>
      </a:accent4>
      <a:accent5>
        <a:srgbClr val="7FD4E9"/>
      </a:accent5>
      <a:accent6>
        <a:srgbClr val="A5A5A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859</Words>
  <Application>Microsoft Office PowerPoint</Application>
  <PresentationFormat>自訂</PresentationFormat>
  <Paragraphs>185</Paragraphs>
  <Slides>31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9" baseType="lpstr">
      <vt:lpstr>IrisUPC</vt:lpstr>
      <vt:lpstr>Microsoft YaHei</vt:lpstr>
      <vt:lpstr>SimSun</vt:lpstr>
      <vt:lpstr>新細明體</vt:lpstr>
      <vt:lpstr>Arial</vt:lpstr>
      <vt:lpstr>Calibri</vt:lpstr>
      <vt:lpstr>Calibri Light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主題</vt:lpstr>
      <vt:lpstr>主題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蓝色简约</dc:title>
  <dc:creator>第一PPT</dc:creator>
  <cp:keywords>www.1ppt.com</cp:keywords>
  <cp:lastModifiedBy>eric huang</cp:lastModifiedBy>
  <cp:revision>215</cp:revision>
  <dcterms:created xsi:type="dcterms:W3CDTF">2017-06-17T15:55:29Z</dcterms:created>
  <dcterms:modified xsi:type="dcterms:W3CDTF">2018-06-20T18:02:23Z</dcterms:modified>
</cp:coreProperties>
</file>